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55"/>
  </p:notesMasterIdLst>
  <p:sldIdLst>
    <p:sldId id="258" r:id="rId2"/>
    <p:sldId id="346" r:id="rId3"/>
    <p:sldId id="347" r:id="rId4"/>
    <p:sldId id="349" r:id="rId5"/>
    <p:sldId id="350" r:id="rId6"/>
    <p:sldId id="348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01" r:id="rId15"/>
    <p:sldId id="303" r:id="rId16"/>
    <p:sldId id="304" r:id="rId17"/>
    <p:sldId id="305" r:id="rId18"/>
    <p:sldId id="302" r:id="rId19"/>
    <p:sldId id="308" r:id="rId20"/>
    <p:sldId id="312" r:id="rId21"/>
    <p:sldId id="314" r:id="rId22"/>
    <p:sldId id="322" r:id="rId23"/>
    <p:sldId id="343" r:id="rId24"/>
    <p:sldId id="323" r:id="rId25"/>
    <p:sldId id="324" r:id="rId26"/>
    <p:sldId id="344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28" r:id="rId36"/>
    <p:sldId id="325" r:id="rId37"/>
    <p:sldId id="342" r:id="rId38"/>
    <p:sldId id="337" r:id="rId39"/>
    <p:sldId id="345" r:id="rId40"/>
    <p:sldId id="339" r:id="rId41"/>
    <p:sldId id="340" r:id="rId42"/>
    <p:sldId id="338" r:id="rId43"/>
    <p:sldId id="316" r:id="rId44"/>
    <p:sldId id="320" r:id="rId45"/>
    <p:sldId id="315" r:id="rId46"/>
    <p:sldId id="326" r:id="rId47"/>
    <p:sldId id="313" r:id="rId48"/>
    <p:sldId id="341" r:id="rId49"/>
    <p:sldId id="306" r:id="rId50"/>
    <p:sldId id="259" r:id="rId51"/>
    <p:sldId id="296" r:id="rId52"/>
    <p:sldId id="307" r:id="rId53"/>
    <p:sldId id="299" r:id="rId54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2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3508D12-F9B1-4E01-A1FB-1DEA69CBD14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5C8FD0F-FE2E-4471-B075-808A721D9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3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8FD0F-FE2E-4471-B075-808A721D9B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8FD0F-FE2E-4471-B075-808A721D9B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3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130+ mph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8FD0F-FE2E-4471-B075-808A721D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 Communication – is providing information about a possible risk (type and magnitude) and what might be the future outcome for the individual, group, or community (Reynolds and Seeger 2014)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8FD0F-FE2E-4471-B075-808A721D9B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36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8FD0F-FE2E-4471-B075-808A721D9B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90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8FD0F-FE2E-4471-B075-808A721D9B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48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Enough variation should be available in 20 participants (Khan 2014, Trigwell 2006)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8FD0F-FE2E-4471-B075-808A721D9B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1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Visually applied Outcome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8FD0F-FE2E-4471-B075-808A721D9B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11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130+ mph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8FD0F-FE2E-4471-B075-808A721D9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3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7891-72D5-4C2B-8BC8-E980D6F3382A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4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901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3010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47809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1513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863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573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1486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87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E5DA-9361-40C6-ABC2-08D0D196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03A8-5C19-44F3-B139-69DAF56C5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7EE81-ED87-4E6E-B456-90202E7BA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5BB18-FF3E-4E7E-ABCE-836A8551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2A7C2-5077-4A00-AAC4-D42AD5ED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B4E8B-5B05-47F9-AF18-D32FFBE4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1106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6C4D2-EBDA-45C6-86F0-B8B2661C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00D1C-173F-4436-8DC8-1FD2C6DC0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1AE84-DEE6-488D-902D-A15E4132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01E24-E66D-4806-9ABC-930DAF22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C0F4D-8471-400E-B7BC-9E5AA117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203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50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7783-40D1-4DE6-9602-0C5DE65886AF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7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6935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585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D5CB-8582-4E57-841E-930753BB4BBD}" type="datetime1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0E-F13B-4828-BB8E-58A45C93CD2F}" type="datetime1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3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03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E437-A0A8-4847-8230-92CD9E7A85C5}" type="datetime1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08723EC-6C47-4EA8-9AF8-2451392832A6}" type="datetime1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6C12467-14A9-48F6-B322-26AED9DB1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6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www.wsj.com/articles/hurricane-harvey-victims-turn-to-social-media-for" TargetMode="External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A275-1B13-441B-AF29-2614ACEC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0" y="0"/>
            <a:ext cx="11074400" cy="250921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Viability of Social Media for Communicating Risk:  Interpretations of Experiences during 2017 Hurricane Harvey through Phenomenography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6CF83-F1E2-4356-9425-5493B77A3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970549"/>
            <a:ext cx="8689976" cy="2935575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lvl="0">
              <a:lnSpc>
                <a:spcPct val="110000"/>
              </a:lnSpc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Susan E. Street, Ph.D.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Denise Blanchard, Ph.D.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Texas State University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8250F-DF36-492E-ABB2-E64966B11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6" y="2763214"/>
            <a:ext cx="3032352" cy="238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4212E-D9DA-42A8-83F5-64A45295E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2763214"/>
            <a:ext cx="317716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90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9503-B70B-43CA-9A73-8C656732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33" y="136525"/>
            <a:ext cx="11879507" cy="863599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Harvey: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17 – September 1, 2017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C2A53-A0F9-461D-AD54-88ECBFEF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A48DA-5C80-4342-A558-F787D5D7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848"/>
            <a:ext cx="6087302" cy="3424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1ECD6D-AE11-45C5-BE3C-CCA6FC38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08" y="1889517"/>
            <a:ext cx="6923392" cy="4515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11FF1-0B3A-4343-BD7C-43232CE8149B}"/>
              </a:ext>
            </a:extLst>
          </p:cNvPr>
          <p:cNvSpPr txBox="1"/>
          <p:nvPr/>
        </p:nvSpPr>
        <p:spPr>
          <a:xfrm>
            <a:off x="155932" y="4810529"/>
            <a:ext cx="4914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Made Landfall: August 25, 2017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 approximately 10 p.m.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Category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Just east of Rockport, TX</a:t>
            </a:r>
          </a:p>
        </p:txBody>
      </p:sp>
    </p:spTree>
    <p:extLst>
      <p:ext uri="{BB962C8B-B14F-4D97-AF65-F5344CB8AC3E}">
        <p14:creationId xmlns:p14="http://schemas.microsoft.com/office/powerpoint/2010/main" val="4224990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9639" y="136525"/>
            <a:ext cx="5078161" cy="640715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prstClr val="black"/>
              </a:buClr>
              <a:buNone/>
            </a:pPr>
            <a:r>
              <a:rPr lang="en-US" sz="4400" cap="none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Harvey…</a:t>
            </a:r>
          </a:p>
          <a:p>
            <a:pPr lvl="0">
              <a:buClr>
                <a:prstClr val="black"/>
              </a:buClr>
            </a:pPr>
            <a:endParaRPr lang="en-US" sz="3200" cap="none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C0E2EA-AB49-4DD8-ACA5-372078FBB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8" y="744164"/>
            <a:ext cx="6146798" cy="3212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89082E-6CFC-40B3-9D38-5C8D0DED1F22}"/>
              </a:ext>
            </a:extLst>
          </p:cNvPr>
          <p:cNvSpPr txBox="1"/>
          <p:nvPr/>
        </p:nvSpPr>
        <p:spPr>
          <a:xfrm>
            <a:off x="885106" y="3857324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Inches of Rainfall: August 24-August 31,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2BAEFE-A0E7-41E7-AE49-4EA7E5B0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898" y="136525"/>
            <a:ext cx="5745707" cy="354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D8B73D-0605-4BE8-BD17-B49DBFF11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086" y="3020704"/>
            <a:ext cx="5538046" cy="3591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354B84-9201-45D7-A12D-813F8F9F8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57" y="4226656"/>
            <a:ext cx="4193333" cy="25470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E5DEF3-760B-4155-BE0E-DD3DC6FB4063}"/>
              </a:ext>
            </a:extLst>
          </p:cNvPr>
          <p:cNvSpPr/>
          <p:nvPr/>
        </p:nvSpPr>
        <p:spPr>
          <a:xfrm>
            <a:off x="5623915" y="656403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https://www.worldvision.org/disaster-relief-news-stories/2017-hurricane-harvey-facts</a:t>
            </a:r>
          </a:p>
        </p:txBody>
      </p:sp>
    </p:spTree>
    <p:extLst>
      <p:ext uri="{BB962C8B-B14F-4D97-AF65-F5344CB8AC3E}">
        <p14:creationId xmlns:p14="http://schemas.microsoft.com/office/powerpoint/2010/main" val="3466133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AFFEE8-ED13-439A-AE9D-7B12215F2B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C2A53-A0F9-461D-AD54-88ECBFEF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557043"/>
            <a:ext cx="95249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1ECD6D-AE11-45C5-BE3C-CCA6FC383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r="10421" b="-3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6872D-B2F4-4E5A-8DC4-0B693944A5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r="8746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DA48DA-5C80-4342-A558-F787D5D77B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r="26446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0AE07F-F92F-4A85-AD1E-2C95522FA6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r="8783" b="-1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41C3F-CC21-48CF-8100-20B9BB3810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" r="-1" b="1466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5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D2DF1-D986-4F0B-884B-48B26856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3AE6A-F7A3-409C-9A03-0C81F882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38" y="-33251"/>
            <a:ext cx="602672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EC9249-BA56-484D-B671-3CF3CADB59F8}"/>
              </a:ext>
            </a:extLst>
          </p:cNvPr>
          <p:cNvSpPr/>
          <p:nvPr/>
        </p:nvSpPr>
        <p:spPr>
          <a:xfrm>
            <a:off x="8101270" y="1719867"/>
            <a:ext cx="3084393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Billion-dollar natural disasters since 1980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(adjusted for inflation)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Circles are sized proportionally to their cost in 2017 dollars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Winter storms, freezing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Yellow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Drought and wildfire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Flooding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Dk. Blue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Tropical cyclones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Severe storms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https://www.nytimes.com/interactive/2017/09/01/upshot/cost-of-hurricane-harvey-only-one-storm-comes-close.html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CDCC7-2096-491E-9A8F-756ED23AAF1D}"/>
              </a:ext>
            </a:extLst>
          </p:cNvPr>
          <p:cNvSpPr/>
          <p:nvPr/>
        </p:nvSpPr>
        <p:spPr>
          <a:xfrm>
            <a:off x="7899827" y="429151"/>
            <a:ext cx="3285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Cost of Hurricane Harvey: Only One Recent Storm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Comes Close”*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EF5BF-0387-45FC-8CBE-370047E3AB3D}"/>
              </a:ext>
            </a:extLst>
          </p:cNvPr>
          <p:cNvSpPr/>
          <p:nvPr/>
        </p:nvSpPr>
        <p:spPr>
          <a:xfrm>
            <a:off x="7818120" y="6167239"/>
            <a:ext cx="4328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*2005 Katrina - $160 billion in today’s dollars and resulted in 1,833 deaths.</a:t>
            </a:r>
          </a:p>
        </p:txBody>
      </p:sp>
    </p:spTree>
    <p:extLst>
      <p:ext uri="{BB962C8B-B14F-4D97-AF65-F5344CB8AC3E}">
        <p14:creationId xmlns:p14="http://schemas.microsoft.com/office/powerpoint/2010/main" val="3193650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333500"/>
            <a:ext cx="10363826" cy="4914900"/>
          </a:xfrm>
        </p:spPr>
        <p:txBody>
          <a:bodyPr>
            <a:normAutofit/>
          </a:bodyPr>
          <a:lstStyle/>
          <a:p>
            <a:pPr marL="514350" lvl="0" indent="-514350">
              <a:buClr>
                <a:prstClr val="black"/>
              </a:buClr>
              <a:buFont typeface="Arial" panose="020B0604020202020204" pitchFamily="34" charset="0"/>
              <a:buAutoNum type="arabicParenR"/>
            </a:pPr>
            <a:r>
              <a:rPr lang="en-US" sz="33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what extent did residents of the Houston-Galveston metro area use social media during Hurricane Harvey?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3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a) What was the process of risk communication involving social media?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3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b) Does the process of risk communication vary by specific demographic or personal need?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1CDC5-597B-4196-A6BD-D612E4557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5126"/>
            <a:ext cx="2123171" cy="14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7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(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333500"/>
            <a:ext cx="10363826" cy="4914900"/>
          </a:xfrm>
        </p:spPr>
        <p:txBody>
          <a:bodyPr>
            <a:normAutofit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en-US" sz="33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what extent did individuals believe that social media was an effective means of communicating immediate and urgent needs for assistance?</a:t>
            </a:r>
            <a:endParaRPr lang="en-US" sz="33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00FF2-514C-4135-A0A5-E189F4B01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106"/>
            <a:ext cx="3089275" cy="20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9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(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333500"/>
            <a:ext cx="10363826" cy="4914900"/>
          </a:xfrm>
        </p:spPr>
        <p:txBody>
          <a:bodyPr>
            <a:normAutofit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To what extent did Emergency Management provide channels of    	information gathering during Hurricane Harvey?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a) How is social media instrumental in risk communication?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b) Which method is easiest, most difficult, most effective to use? 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c) What are the positive and negative aspects of the methods for the 	social media used?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1CDC5-597B-4196-A6BD-D612E4557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86955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75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(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333500"/>
            <a:ext cx="10363826" cy="4914900"/>
          </a:xfrm>
        </p:spPr>
        <p:txBody>
          <a:bodyPr>
            <a:normAutofit/>
          </a:bodyPr>
          <a:lstStyle/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How can the use of social media improve risk communication between governmental agencies and the affected public during a hazard event?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1CDC5-597B-4196-A6BD-D612E4557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7700"/>
            <a:ext cx="525937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89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the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444999"/>
          </a:xfrm>
        </p:spPr>
        <p:txBody>
          <a:bodyPr>
            <a:normAutofit/>
          </a:bodyPr>
          <a:lstStyle/>
          <a:p>
            <a:pPr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ask: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people used social media in this emergency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people think or perceive that social media was effective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emergency management personnel use social media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the application of social media be made more effective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54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914900"/>
          </a:xfrm>
        </p:spPr>
        <p:txBody>
          <a:bodyPr>
            <a:normAutofit lnSpcReduction="10000"/>
          </a:bodyPr>
          <a:lstStyle/>
          <a:p>
            <a:pPr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To shed understanding and perspective on how and why social media was used by individuals (victims) during the Hurricane Harvey event; </a:t>
            </a:r>
          </a:p>
          <a:p>
            <a:pPr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To learn how individuals judged social media as an effective means of communicating immediate and urgent needs for assistance; and </a:t>
            </a:r>
          </a:p>
          <a:p>
            <a:pPr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To investigate and understand how emergency managers and other officials viewed and utilized social media as an effective communication tool for assistance during the hurricane event.</a:t>
            </a: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6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F46227-EA1D-42C7-89E5-397E6890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CAB91-B1CB-4BBE-9B87-5011AEACE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Denise Blanchard, Ph.D.</a:t>
            </a:r>
          </a:p>
          <a:p>
            <a:r>
              <a:rPr lang="en-US" dirty="0"/>
              <a:t>Professor</a:t>
            </a:r>
          </a:p>
          <a:p>
            <a:endParaRPr lang="en-US" dirty="0"/>
          </a:p>
          <a:p>
            <a:r>
              <a:rPr lang="en-US" dirty="0"/>
              <a:t>Emergency Management</a:t>
            </a:r>
          </a:p>
          <a:p>
            <a:r>
              <a:rPr lang="en-US" dirty="0"/>
              <a:t>Risk Communication/Public Ed.</a:t>
            </a:r>
          </a:p>
          <a:p>
            <a:r>
              <a:rPr lang="en-US" dirty="0"/>
              <a:t>Hazards and Disaster Research</a:t>
            </a:r>
          </a:p>
          <a:p>
            <a:r>
              <a:rPr lang="en-US" dirty="0"/>
              <a:t>Environmental Hazards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E9F250-2829-4720-982B-242CAAB72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Susan Street, Ph.D.</a:t>
            </a:r>
          </a:p>
          <a:p>
            <a:r>
              <a:rPr lang="en-US" dirty="0"/>
              <a:t>Independent Scholar</a:t>
            </a:r>
          </a:p>
          <a:p>
            <a:endParaRPr lang="en-US" dirty="0"/>
          </a:p>
          <a:p>
            <a:r>
              <a:rPr lang="en-US" dirty="0"/>
              <a:t>Emergency Management</a:t>
            </a:r>
          </a:p>
          <a:p>
            <a:r>
              <a:rPr lang="en-US" dirty="0"/>
              <a:t>Social Media Research</a:t>
            </a:r>
          </a:p>
          <a:p>
            <a:r>
              <a:rPr lang="en-US" dirty="0"/>
              <a:t>Public Education and Information Dissemination: Weather and Risk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42E68-28C3-43E1-A8F3-1042F348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914900"/>
          </a:xfrm>
        </p:spPr>
        <p:txBody>
          <a:bodyPr>
            <a:normAutofit/>
          </a:bodyPr>
          <a:lstStyle/>
          <a:p>
            <a:pPr marL="514350" indent="-514350">
              <a:buClr>
                <a:prstClr val="black"/>
              </a:buClr>
              <a:buAutoNum type="arabicParenR"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– Qualitative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2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pPr marL="1428750" lvl="2" indent="-514350">
              <a:buClr>
                <a:prstClr val="black"/>
              </a:buClr>
              <a:buFont typeface="+mj-lt"/>
              <a:buAutoNum type="alphaUcPeriod"/>
            </a:pPr>
            <a:r>
              <a:rPr lang="en-US" sz="2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Exactly. I am looking for the ‘why’ or ‘how’.</a:t>
            </a:r>
          </a:p>
          <a:p>
            <a:pPr marL="1428750" lvl="2" indent="-514350">
              <a:buClr>
                <a:prstClr val="black"/>
              </a:buClr>
              <a:buFont typeface="+mj-lt"/>
              <a:buAutoNum type="alphaUcPeriod"/>
            </a:pPr>
            <a:r>
              <a:rPr lang="en-US" sz="2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open-ended questions, semi-structured interviews</a:t>
            </a:r>
          </a:p>
          <a:p>
            <a:pPr marL="1428750" lvl="2" indent="-514350">
              <a:buClr>
                <a:prstClr val="black"/>
              </a:buClr>
              <a:buFont typeface="+mj-lt"/>
              <a:buAutoNum type="alphaUcPeriod"/>
            </a:pPr>
            <a:r>
              <a:rPr lang="en-US" sz="2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explanations</a:t>
            </a:r>
          </a:p>
          <a:p>
            <a:pPr marL="514350" indent="-514350">
              <a:buClr>
                <a:prstClr val="black"/>
              </a:buClr>
              <a:buAutoNum type="arabicParenR"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– Phenomenography</a:t>
            </a:r>
          </a:p>
          <a:p>
            <a:pPr marL="971550" lvl="1" indent="-514350">
              <a:buClr>
                <a:prstClr val="black"/>
              </a:buClr>
              <a:buFont typeface="+mj-lt"/>
              <a:buAutoNum type="alphaUcPeriod"/>
            </a:pPr>
            <a:r>
              <a:rPr lang="en-US" sz="2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is designed to find ‘categories of variations’ in responses</a:t>
            </a:r>
          </a:p>
          <a:p>
            <a:pPr marL="971550" lvl="1" indent="-514350">
              <a:buClr>
                <a:prstClr val="black"/>
              </a:buClr>
              <a:buAutoNum type="alphaUcPeriod"/>
            </a:pPr>
            <a:r>
              <a:rPr lang="en-US" sz="2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Looks for how people conceive or understand a phenomenon</a:t>
            </a:r>
          </a:p>
          <a:p>
            <a:pPr marL="514350" indent="-514350">
              <a:buClr>
                <a:prstClr val="black"/>
              </a:buClr>
              <a:buAutoNum type="arabicParenR"/>
            </a:pPr>
            <a:endParaRPr lang="en-US" sz="28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22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914900"/>
          </a:xfrm>
        </p:spPr>
        <p:txBody>
          <a:bodyPr>
            <a:normAutofit/>
          </a:bodyPr>
          <a:lstStyle/>
          <a:p>
            <a:pPr marL="0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000" b="1" u="sng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Phenomenology</a:t>
            </a:r>
            <a:r>
              <a:rPr lang="en-US" sz="3000" b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b="1" u="sng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Phenomenography</a:t>
            </a:r>
          </a:p>
          <a:p>
            <a:pPr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7C8963E-E62E-4B01-90A3-C64CD979C3E4}"/>
              </a:ext>
            </a:extLst>
          </p:cNvPr>
          <p:cNvSpPr/>
          <p:nvPr/>
        </p:nvSpPr>
        <p:spPr>
          <a:xfrm rot="10800000">
            <a:off x="1362946" y="2946400"/>
            <a:ext cx="3111500" cy="2454275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340D64E-0EE9-4BED-8F9B-6F2302B7995E}"/>
              </a:ext>
            </a:extLst>
          </p:cNvPr>
          <p:cNvSpPr/>
          <p:nvPr/>
        </p:nvSpPr>
        <p:spPr>
          <a:xfrm>
            <a:off x="6722346" y="2946400"/>
            <a:ext cx="3111500" cy="2454275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E8226-5395-4BFD-8F34-AE3485FAEC43}"/>
              </a:ext>
            </a:extLst>
          </p:cNvPr>
          <p:cNvSpPr txBox="1"/>
          <p:nvPr/>
        </p:nvSpPr>
        <p:spPr>
          <a:xfrm>
            <a:off x="1032745" y="2414882"/>
            <a:ext cx="404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Experiences with phenomenon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D9047-F312-497B-BAC3-E0D21F91AA92}"/>
              </a:ext>
            </a:extLst>
          </p:cNvPr>
          <p:cNvSpPr txBox="1"/>
          <p:nvPr/>
        </p:nvSpPr>
        <p:spPr>
          <a:xfrm>
            <a:off x="1503701" y="5470528"/>
            <a:ext cx="346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Meaning of phenomenon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3306CA-68E0-4CE9-A1DD-84F73E11771D}"/>
              </a:ext>
            </a:extLst>
          </p:cNvPr>
          <p:cNvSpPr txBox="1"/>
          <p:nvPr/>
        </p:nvSpPr>
        <p:spPr>
          <a:xfrm>
            <a:off x="6254469" y="2426641"/>
            <a:ext cx="404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Relationship with phenomenon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2FF05-FB11-4503-892C-6C1D07138F01}"/>
              </a:ext>
            </a:extLst>
          </p:cNvPr>
          <p:cNvSpPr txBox="1"/>
          <p:nvPr/>
        </p:nvSpPr>
        <p:spPr>
          <a:xfrm>
            <a:off x="6011579" y="5516861"/>
            <a:ext cx="4574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or why phenomenon was used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72E8BD-208C-43CD-885F-6DA1D7EBCBEC}"/>
              </a:ext>
            </a:extLst>
          </p:cNvPr>
          <p:cNvSpPr txBox="1"/>
          <p:nvPr/>
        </p:nvSpPr>
        <p:spPr>
          <a:xfrm>
            <a:off x="1864514" y="3072965"/>
            <a:ext cx="2108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Analysis boils down to meaning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946C8-BAAC-4A96-AA7A-59691CC3990C}"/>
              </a:ext>
            </a:extLst>
          </p:cNvPr>
          <p:cNvSpPr txBox="1"/>
          <p:nvPr/>
        </p:nvSpPr>
        <p:spPr>
          <a:xfrm>
            <a:off x="7029169" y="3831015"/>
            <a:ext cx="2497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Analysis categorizes the variations of  meaning</a:t>
            </a:r>
          </a:p>
        </p:txBody>
      </p:sp>
    </p:spTree>
    <p:extLst>
      <p:ext uri="{BB962C8B-B14F-4D97-AF65-F5344CB8AC3E}">
        <p14:creationId xmlns:p14="http://schemas.microsoft.com/office/powerpoint/2010/main" val="94906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914900"/>
          </a:xfrm>
        </p:spPr>
        <p:txBody>
          <a:bodyPr>
            <a:normAutofit/>
          </a:bodyPr>
          <a:lstStyle/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Process: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Interviews with 21 citizens and 4 emergency management personnel (Khan 2014, Trigwell 2006 suggested max 20)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30-45 minutes each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were in Houston for Hurricane Harvey and used social media at that time</a:t>
            </a:r>
            <a:endParaRPr lang="en-US" sz="24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50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990600"/>
            <a:ext cx="10363826" cy="52578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Demographics of participants by location (zip codes):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6429A-67C0-4460-A063-AA6D0FF4C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4" y="1522108"/>
            <a:ext cx="6306944" cy="53358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982D1E-3AED-4CCC-B2AD-1C906AD80325}"/>
              </a:ext>
            </a:extLst>
          </p:cNvPr>
          <p:cNvSpPr/>
          <p:nvPr/>
        </p:nvSpPr>
        <p:spPr>
          <a:xfrm>
            <a:off x="7166846" y="3017883"/>
            <a:ext cx="2433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Zip Codes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Harris Co,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 Bend Co, Wharton Co,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Galveston Co,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Montgomery Co.</a:t>
            </a:r>
          </a:p>
        </p:txBody>
      </p:sp>
    </p:spTree>
    <p:extLst>
      <p:ext uri="{BB962C8B-B14F-4D97-AF65-F5344CB8AC3E}">
        <p14:creationId xmlns:p14="http://schemas.microsoft.com/office/powerpoint/2010/main" val="3354561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914900"/>
          </a:xfrm>
        </p:spPr>
        <p:txBody>
          <a:bodyPr>
            <a:normAutofit/>
          </a:bodyPr>
          <a:lstStyle/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Process: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Interviews were transcribed and entered into </a:t>
            </a:r>
            <a:r>
              <a:rPr lang="en-US" sz="2800" i="1" cap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Nvivo</a:t>
            </a:r>
            <a:r>
              <a:rPr lang="en-US" sz="2800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Plus 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initial categorization by interview question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Transcripts were manually coded to look for themes/conceptions related to use of social media – Comments were categorized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Categories were grouped by themes/conceptions </a:t>
            </a:r>
            <a:endParaRPr lang="en-US" sz="24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388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Phenomenography:                     			                                                Relational Model of 	                  			                                                How and Why Social 									Media Was Used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A434E-D255-4DD3-B24D-301E6525C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" y="1047750"/>
            <a:ext cx="76771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24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971550" lvl="1" indent="-514350">
              <a:buClr>
                <a:prstClr val="black"/>
              </a:buClr>
              <a:buAutoNum type="arabicParenR"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the Extent of Social Media Use by Citizens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2800" u="sng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Receiving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– official info, family/friends</a:t>
            </a:r>
          </a:p>
          <a:p>
            <a:pPr marL="914400" lvl="2" indent="0">
              <a:buClr>
                <a:prstClr val="black"/>
              </a:buClr>
              <a:buNone/>
            </a:pPr>
            <a:endParaRPr lang="en-US" sz="28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800" u="sng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Sharing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information – official info, current situation</a:t>
            </a:r>
          </a:p>
          <a:p>
            <a:pPr marL="914400" lvl="2" indent="0">
              <a:buClr>
                <a:prstClr val="black"/>
              </a:buClr>
              <a:buNone/>
            </a:pPr>
            <a:endParaRPr lang="en-US" sz="28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800" u="sng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Searching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information – info not readily available                                                                      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48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1a)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the process of risk communication involved in using 	social media?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smartphone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tablets, laptops, or desktop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computers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or Wi-Fi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Interacting with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en-US" sz="3000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Twitter, Instagram, Snapchat, Nextdoor</a:t>
            </a:r>
            <a:r>
              <a:rPr lang="en-US" sz="3000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WAZE</a:t>
            </a: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46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1b)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the Process Vary by Demographic or Personal Need?</a:t>
            </a: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65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demographic was lacking, slow to adopt</a:t>
            </a:r>
          </a:p>
          <a:p>
            <a:pPr lvl="1">
              <a:buClr>
                <a:prstClr val="black"/>
              </a:buClr>
            </a:pP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danger/threat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 use of social media more imperative	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urgent the need, the higher the probability of a person reaching out on social media when 9-1-1 is not available (Speilhofer et al. 2016)  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26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what extent did individuals believe that social media was a useful means of communicating immediate and urgent needs for assistance? 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 ranked social media as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extremely useful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 or10)</a:t>
            </a:r>
          </a:p>
          <a:p>
            <a:pPr lvl="1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more they knew, the more </a:t>
            </a:r>
            <a:r>
              <a:rPr lang="en-US" sz="28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they had over situation, particularly travel or evacuation</a:t>
            </a:r>
          </a:p>
          <a:p>
            <a:pPr lvl="1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evacuated, 3 were rescued from their homes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1804-7B89-4175-9561-7C175E66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and Disasters: Early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2160F-6D5A-4652-8264-3050755416F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3333FF"/>
                </a:solidFill>
              </a:rPr>
              <a:t>Malaysia Airlines Flight 370 </a:t>
            </a:r>
            <a:r>
              <a:rPr lang="en-US" dirty="0"/>
              <a:t>crisis</a:t>
            </a:r>
          </a:p>
          <a:p>
            <a:r>
              <a:rPr lang="en-US" dirty="0">
                <a:solidFill>
                  <a:srgbClr val="C00000"/>
                </a:solidFill>
              </a:rPr>
              <a:t>The use of social media changed the timeframe </a:t>
            </a: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crisis communication</a:t>
            </a:r>
            <a:r>
              <a:rPr lang="en-US" dirty="0"/>
              <a:t> responses by corporate officials, particularly for PR personnel.</a:t>
            </a:r>
          </a:p>
          <a:p>
            <a:r>
              <a:rPr lang="en-US" dirty="0">
                <a:solidFill>
                  <a:srgbClr val="0000FF"/>
                </a:solidFill>
              </a:rPr>
              <a:t> Internal communications </a:t>
            </a:r>
            <a:r>
              <a:rPr lang="en-US" u="sng" dirty="0">
                <a:solidFill>
                  <a:srgbClr val="0000FF"/>
                </a:solidFill>
              </a:rPr>
              <a:t>needed to be quicker </a:t>
            </a:r>
            <a:r>
              <a:rPr lang="en-US" dirty="0"/>
              <a:t>in order to respond to external/public inquiries because the company’s reputation and brand were at stake. </a:t>
            </a:r>
          </a:p>
          <a:p>
            <a:r>
              <a:rPr lang="en-US" u="sng" dirty="0">
                <a:solidFill>
                  <a:srgbClr val="C00000"/>
                </a:solidFill>
              </a:rPr>
              <a:t>External communications</a:t>
            </a:r>
            <a:r>
              <a:rPr lang="en-US" dirty="0">
                <a:solidFill>
                  <a:srgbClr val="C00000"/>
                </a:solidFill>
              </a:rPr>
              <a:t>, such as Facebook, Twitter, and personal blogs were </a:t>
            </a:r>
            <a:r>
              <a:rPr lang="en-US" u="sng" dirty="0">
                <a:solidFill>
                  <a:srgbClr val="C00000"/>
                </a:solidFill>
              </a:rPr>
              <a:t>quick to share information about a crisis</a:t>
            </a:r>
            <a:r>
              <a:rPr lang="en-US" dirty="0">
                <a:solidFill>
                  <a:srgbClr val="C00000"/>
                </a:solidFill>
              </a:rPr>
              <a:t>, good or bad</a:t>
            </a:r>
            <a:r>
              <a:rPr lang="en-US" dirty="0"/>
              <a:t>, and posted any information they wished without considering journalistic boundaries or accuracy.</a:t>
            </a:r>
          </a:p>
          <a:p>
            <a:r>
              <a:rPr lang="en-US" dirty="0"/>
              <a:t>Husain et al. 2014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90ED7-D611-4A65-9D02-BA21CEDD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42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Extent that Emergency Management Provided Channels of Information </a:t>
            </a:r>
            <a:r>
              <a:rPr lang="en-US" sz="3000" u="sng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Gathering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little – primarily monitored for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rumors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incorrect info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68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3a)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was social media instrumental in risk communication?</a:t>
            </a: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info out quickly –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EMs use SM for warnings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was available when people were mobile –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those who subscribe to a phone application, or are looking for information</a:t>
            </a: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could be ‘shared’-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wider range of communication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543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3b)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method is easiest, most difficult, most effective to use?</a:t>
            </a: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Easiest – </a:t>
            </a:r>
            <a:r>
              <a:rPr lang="en-US" sz="3000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 –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hashtags made categorizing easier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difficult – </a:t>
            </a:r>
            <a:r>
              <a:rPr lang="en-US" sz="3000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–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much conversation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effective – </a:t>
            </a:r>
            <a:r>
              <a:rPr lang="en-US" sz="3000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 and Nextdoor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15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9"/>
            <a:ext cx="10364451" cy="763892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609601"/>
            <a:ext cx="11371172" cy="56388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							   3c)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were the 									   positive and negative 									   aspects of the social 									   media methods used? </a:t>
            </a: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29FD8F-F266-4F7C-96F7-F8AD19A00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911736"/>
              </p:ext>
            </p:extLst>
          </p:nvPr>
        </p:nvGraphicFramePr>
        <p:xfrm>
          <a:off x="125730" y="1272236"/>
          <a:ext cx="7962900" cy="5460655"/>
        </p:xfrm>
        <a:graphic>
          <a:graphicData uri="http://schemas.openxmlformats.org/drawingml/2006/table">
            <a:tbl>
              <a:tblPr firstRow="1" firstCol="1" bandRow="1"/>
              <a:tblGrid>
                <a:gridCol w="1722316">
                  <a:extLst>
                    <a:ext uri="{9D8B030D-6E8A-4147-A177-3AD203B41FA5}">
                      <a16:colId xmlns:a16="http://schemas.microsoft.com/office/drawing/2014/main" val="3498839150"/>
                    </a:ext>
                  </a:extLst>
                </a:gridCol>
                <a:gridCol w="2935911">
                  <a:extLst>
                    <a:ext uri="{9D8B030D-6E8A-4147-A177-3AD203B41FA5}">
                      <a16:colId xmlns:a16="http://schemas.microsoft.com/office/drawing/2014/main" val="396016762"/>
                    </a:ext>
                  </a:extLst>
                </a:gridCol>
                <a:gridCol w="3304673">
                  <a:extLst>
                    <a:ext uri="{9D8B030D-6E8A-4147-A177-3AD203B41FA5}">
                      <a16:colId xmlns:a16="http://schemas.microsoft.com/office/drawing/2014/main" val="1443402909"/>
                    </a:ext>
                  </a:extLst>
                </a:gridCol>
              </a:tblGrid>
              <a:tr h="3205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Personnel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 Aspects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Negative Aspects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15885"/>
                  </a:ext>
                </a:extLst>
              </a:tr>
              <a:tr h="1290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1001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 of social media carries a </a:t>
                      </a:r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 image for the agency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Rumors move fast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are hard to control because so many are posting, and information moves so quickly 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747920"/>
                  </a:ext>
                </a:extLst>
              </a:tr>
              <a:tr h="22441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1002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Rumor control; can coordinate messages across platforms so that the </a:t>
                      </a:r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same information is going out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could target neighborhoods with Nextdoor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 to check for accuracy of messages going out because incorrect information can slip through; </a:t>
                      </a:r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messages must be approved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before posting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098827"/>
                  </a:ext>
                </a:extLst>
              </a:tr>
              <a:tr h="3226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1003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post </a:t>
                      </a:r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quick updates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75442"/>
                  </a:ext>
                </a:extLst>
              </a:tr>
              <a:tr h="12823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1004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control the “message”; there is a time lag to update website, so </a:t>
                      </a:r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 media is faster 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 one person to monitor, so not 24/7; </a:t>
                      </a:r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can’t respond to every post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 quickly</a:t>
                      </a:r>
                      <a:endParaRPr lang="en-US" sz="20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50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422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4)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the use of social media improve risk communication between governmental agencies and the affected public during a hazard event? </a:t>
            </a: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48% (10/21) said emergency management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the best they could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wanted more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lang="en-US" sz="3000" i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suggested more info on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consequences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heavy rainfall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72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of Findings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</a:t>
            </a:r>
            <a:r>
              <a:rPr lang="en-US" sz="3000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two-way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– with individuals and groups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Waiting on hold for 9-1-1 operators was </a:t>
            </a:r>
            <a:r>
              <a:rPr lang="en-US" sz="3000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unacceptable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full-time (24//7) social media staffing should be addressed</a:t>
            </a: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software should be considered                                                                        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4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5743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Conceptual Framework 								     for Risk Communication 								      –  from Blanchard 										(1992)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A434E-D255-4DD3-B24D-301E6525C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6522"/>
            <a:ext cx="7972370" cy="54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32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5743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Conceptual Framework 								     for Risk Communication 								      – Adapted from 									      Blanchard (1992)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A434E-D255-4DD3-B24D-301E6525C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182"/>
            <a:ext cx="8305296" cy="54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7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094091"/>
            <a:ext cx="11371172" cy="5627383"/>
          </a:xfrm>
        </p:spPr>
        <p:txBody>
          <a:bodyPr>
            <a:normAutofit fontScale="92500" lnSpcReduction="10000"/>
          </a:bodyPr>
          <a:lstStyle/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channels for risk communication are available –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Source Mapping (OSM), more apps, or improved apps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None/>
            </a:pPr>
            <a:endParaRPr lang="en-US" sz="3000" i="1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study to include a broader spectrum of socio-economic participants - 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specified zip codes, neighborhoods, or congressional district</a:t>
            </a:r>
          </a:p>
          <a:p>
            <a:pPr marL="457200" lvl="1" indent="0">
              <a:spcBef>
                <a:spcPts val="0"/>
              </a:spcBef>
              <a:buClr>
                <a:prstClr val="black"/>
              </a:buClr>
              <a:buNone/>
            </a:pPr>
            <a:endParaRPr lang="en-US" sz="3000" i="1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Comparing social media platforms for effective messaging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Vulnerable populations included to assess needs with regard to social media usage – </a:t>
            </a:r>
            <a:r>
              <a:rPr lang="en-US" sz="3000" i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65, special needs, hearing or visually impaired  </a:t>
            </a:r>
            <a:r>
              <a:rPr lang="en-US" sz="3000" i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58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5273040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needs this information?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Emergency Management Agencies, 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First Responder Control Centers,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Other Researchers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  <a:endParaRPr lang="en-US" sz="3000" cap="non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3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Answered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3a)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was social media 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instrumental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risk communication?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info out </a:t>
            </a:r>
            <a:r>
              <a:rPr lang="en-US" sz="3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quickly</a:t>
            </a:r>
          </a:p>
          <a:p>
            <a:pPr lvl="1">
              <a:buClr>
                <a:prstClr val="black"/>
              </a:buClr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was available when people were </a:t>
            </a:r>
            <a:r>
              <a:rPr lang="en-US" sz="3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</a:p>
          <a:p>
            <a:pPr lvl="1">
              <a:buClr>
                <a:prstClr val="black"/>
              </a:buClr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could be ‘</a:t>
            </a:r>
            <a:r>
              <a:rPr lang="en-US" sz="30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shared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’- wider range of communication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24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D314C-5918-4407-A32D-7E50C76B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35A24BA-2E34-4271-844C-FD17293D1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7" y="0"/>
            <a:ext cx="10936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28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 lnSpcReduction="10000"/>
          </a:bodyPr>
          <a:lstStyle/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people in the Houston-Galveston metro area had dire need for information or assistance during Hurricane Harvey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could not get through to 9-1-1, so turned to social media for help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and emergency management personnel thought social media was effective tool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agencies are recognizing the need for social media presence, but more resources are needed – </a:t>
            </a:r>
            <a:r>
              <a:rPr lang="en-US" sz="3200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staff, software, technology 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83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094091"/>
            <a:ext cx="11371172" cy="5638801"/>
          </a:xfrm>
        </p:spPr>
        <p:txBody>
          <a:bodyPr>
            <a:normAutofit/>
          </a:bodyPr>
          <a:lstStyle/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management agencies may consider social media monitoring to aid in </a:t>
            </a:r>
            <a:r>
              <a:rPr lang="en-US" sz="3200" b="1" cap="none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with private citizens </a:t>
            </a: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can assist – grassroots groups that spring up in an emergency, </a:t>
            </a:r>
            <a:r>
              <a:rPr lang="en-US" sz="3200" b="1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Cajun Navy</a:t>
            </a: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church groups, etc.</a:t>
            </a: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12467-14A9-48F6-B322-26AED9DB120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23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7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38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Phenomenography:                     			                                                 Final Outcome Space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214C79-3C70-4B4C-A1F2-0C03E2225E6B}"/>
              </a:ext>
            </a:extLst>
          </p:cNvPr>
          <p:cNvGraphicFramePr>
            <a:graphicFrameLocks noGrp="1"/>
          </p:cNvGraphicFramePr>
          <p:nvPr/>
        </p:nvGraphicFramePr>
        <p:xfrm>
          <a:off x="465228" y="1097280"/>
          <a:ext cx="7230973" cy="5760720"/>
        </p:xfrm>
        <a:graphic>
          <a:graphicData uri="http://schemas.openxmlformats.org/drawingml/2006/table">
            <a:tbl>
              <a:tblPr firstRow="1" firstCol="1" bandRow="1"/>
              <a:tblGrid>
                <a:gridCol w="1798945">
                  <a:extLst>
                    <a:ext uri="{9D8B030D-6E8A-4147-A177-3AD203B41FA5}">
                      <a16:colId xmlns:a16="http://schemas.microsoft.com/office/drawing/2014/main" val="2695526202"/>
                    </a:ext>
                  </a:extLst>
                </a:gridCol>
                <a:gridCol w="1550931">
                  <a:extLst>
                    <a:ext uri="{9D8B030D-6E8A-4147-A177-3AD203B41FA5}">
                      <a16:colId xmlns:a16="http://schemas.microsoft.com/office/drawing/2014/main" val="1686467248"/>
                    </a:ext>
                  </a:extLst>
                </a:gridCol>
                <a:gridCol w="2090530">
                  <a:extLst>
                    <a:ext uri="{9D8B030D-6E8A-4147-A177-3AD203B41FA5}">
                      <a16:colId xmlns:a16="http://schemas.microsoft.com/office/drawing/2014/main" val="2660668439"/>
                    </a:ext>
                  </a:extLst>
                </a:gridCol>
                <a:gridCol w="1790567">
                  <a:extLst>
                    <a:ext uri="{9D8B030D-6E8A-4147-A177-3AD203B41FA5}">
                      <a16:colId xmlns:a16="http://schemas.microsoft.com/office/drawing/2014/main" val="1061699809"/>
                    </a:ext>
                  </a:extLst>
                </a:gridCol>
              </a:tblGrid>
              <a:tr h="5105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Intention: “WHY”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Themes</a:t>
                      </a: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ACT (the “How” of Turning to Social Media)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609996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 Receiving information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Sending (sharing) information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 Searching for information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63201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Role of Communication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63939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One-Way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659116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Two-Way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23720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Multi-directional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597263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212306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Role of Danger/Threat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382566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Weather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946535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Flood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079033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Travel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52258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457015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Role of Emotion/Stress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43499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05171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Personal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800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4" marR="64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0153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1FE248-CAC0-4755-AEBA-785DB041B900}"/>
              </a:ext>
            </a:extLst>
          </p:cNvPr>
          <p:cNvSpPr txBox="1"/>
          <p:nvPr/>
        </p:nvSpPr>
        <p:spPr>
          <a:xfrm>
            <a:off x="7920432" y="2598003"/>
            <a:ext cx="405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(Notes the range of experiences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this particular situation)</a:t>
            </a:r>
          </a:p>
        </p:txBody>
      </p:sp>
    </p:spTree>
    <p:extLst>
      <p:ext uri="{BB962C8B-B14F-4D97-AF65-F5344CB8AC3E}">
        <p14:creationId xmlns:p14="http://schemas.microsoft.com/office/powerpoint/2010/main" val="4213936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914900"/>
          </a:xfrm>
        </p:spPr>
        <p:txBody>
          <a:bodyPr>
            <a:normAutofit/>
          </a:bodyPr>
          <a:lstStyle/>
          <a:p>
            <a:pPr lvl="1">
              <a:buClr>
                <a:prstClr val="black"/>
              </a:buClr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Phenomenography – (</a:t>
            </a:r>
            <a:r>
              <a:rPr lang="en-US" sz="3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Marton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1981, </a:t>
            </a:r>
            <a:r>
              <a:rPr lang="en-US" sz="3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Trigwell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2006)</a:t>
            </a: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to learning and teaching phenomenon (Europe)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Empirical (observation or experience)</a:t>
            </a:r>
          </a:p>
          <a:p>
            <a:pPr lvl="2">
              <a:buClr>
                <a:prstClr val="black"/>
              </a:buClr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Structured to define ‘distinctiveness’ (Marton and Booth 1997)</a:t>
            </a:r>
          </a:p>
          <a:p>
            <a:pPr lvl="3">
              <a:buClr>
                <a:prstClr val="black"/>
              </a:buClr>
            </a:pPr>
            <a:r>
              <a:rPr lang="en-US" sz="26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 categories, variety of experiences</a:t>
            </a:r>
          </a:p>
          <a:p>
            <a:pPr lvl="3">
              <a:buClr>
                <a:prstClr val="black"/>
              </a:buClr>
            </a:pPr>
            <a:endParaRPr lang="en-US" sz="26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3" indent="0">
              <a:buClr>
                <a:prstClr val="black"/>
              </a:buClr>
              <a:buNone/>
            </a:pPr>
            <a:endParaRPr lang="en-US" sz="26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4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7" y="1333500"/>
            <a:ext cx="10812997" cy="4914900"/>
          </a:xfrm>
        </p:spPr>
        <p:txBody>
          <a:bodyPr>
            <a:normAutofit/>
          </a:bodyPr>
          <a:lstStyle/>
          <a:p>
            <a:pPr marL="0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Phenomenography: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Khan’s Component of                                                                                                 						           Experience (2014)(adapted)</a:t>
            </a: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BEE52-DC5D-4985-A83D-79EB22F7E7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345" y="949484"/>
            <a:ext cx="5897825" cy="5908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7248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1371172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and Reliable: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2800" u="sng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Reproducible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different researcher could interview participants, same procedures, with similar results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2800" u="sng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Replicability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A different group of participants can be chosen, same procedures, with similar results  </a:t>
            </a:r>
          </a:p>
          <a:p>
            <a:pPr marL="457200" lvl="1" indent="0">
              <a:buClr>
                <a:prstClr val="black"/>
              </a:buClr>
              <a:buNone/>
            </a:pPr>
            <a:r>
              <a:rPr lang="en-US" sz="2800" u="sng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Generalizability</a:t>
            </a:r>
            <a:r>
              <a:rPr lang="en-US" sz="28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use participants from a different location or hazard event, same procedures, with similar results                                                      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98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876300"/>
            <a:ext cx="10363826" cy="53721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prstClr val="black"/>
              </a:buClr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40FDDC-507C-4C75-AB72-192EAC56511B}"/>
              </a:ext>
            </a:extLst>
          </p:cNvPr>
          <p:cNvGraphicFramePr>
            <a:graphicFrameLocks noGrp="1"/>
          </p:cNvGraphicFramePr>
          <p:nvPr/>
        </p:nvGraphicFramePr>
        <p:xfrm>
          <a:off x="1039811" y="1015320"/>
          <a:ext cx="9474200" cy="5717572"/>
        </p:xfrm>
        <a:graphic>
          <a:graphicData uri="http://schemas.openxmlformats.org/drawingml/2006/table">
            <a:tbl>
              <a:tblPr firstRow="1" firstCol="1" bandRow="1"/>
              <a:tblGrid>
                <a:gridCol w="4737100">
                  <a:extLst>
                    <a:ext uri="{9D8B030D-6E8A-4147-A177-3AD203B41FA5}">
                      <a16:colId xmlns:a16="http://schemas.microsoft.com/office/drawing/2014/main" val="1206059365"/>
                    </a:ext>
                  </a:extLst>
                </a:gridCol>
                <a:gridCol w="4737100">
                  <a:extLst>
                    <a:ext uri="{9D8B030D-6E8A-4147-A177-3AD203B41FA5}">
                      <a16:colId xmlns:a16="http://schemas.microsoft.com/office/drawing/2014/main" val="3916769403"/>
                    </a:ext>
                  </a:extLst>
                </a:gridCol>
              </a:tblGrid>
              <a:tr h="246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PHENOMENOLOGY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PHENOMENOGRAPHY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462991"/>
                  </a:ext>
                </a:extLst>
              </a:tr>
              <a:tr h="7638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Definition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to understand someone’s experience; the essence of the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Definition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to describe the ways that someone perceives or understands a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453174"/>
                  </a:ext>
                </a:extLst>
              </a:tr>
              <a:tr h="24609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Similarities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404561"/>
                  </a:ext>
                </a:extLst>
              </a:tr>
              <a:tr h="2460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Looks at a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Looks at a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254067"/>
                  </a:ext>
                </a:extLst>
              </a:tr>
              <a:tr h="2460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Exploratory in nature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Exploratory in nature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930533"/>
                  </a:ext>
                </a:extLst>
              </a:tr>
              <a:tr h="5049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Relationship between person and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Relationship between person and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79927"/>
                  </a:ext>
                </a:extLst>
              </a:tr>
              <a:tr h="5049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Purposive sampling – selective/subjective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Purposive sampling – selective/subjective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353186"/>
                  </a:ext>
                </a:extLst>
              </a:tr>
              <a:tr h="24609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Differences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861225"/>
                  </a:ext>
                </a:extLst>
              </a:tr>
              <a:tr h="10227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Homogeneous sample – people with similar characteristics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Heterogeneous sample – people don’t have same characteristics, but have a wide range of experience with the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158210"/>
                  </a:ext>
                </a:extLst>
              </a:tr>
              <a:tr h="2460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Unstructured questionnaire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Semi-structured questionnaire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311042"/>
                  </a:ext>
                </a:extLst>
              </a:tr>
              <a:tr h="10227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Condenses information to the primary understanding of the phenomenon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Categorizes the variations of the phenomenon-focused on conceptions of phenomenon, not the phenomenon, itself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97" marR="43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408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911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 (</a:t>
            </a:r>
            <a:r>
              <a:rPr lang="en-US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914900"/>
          </a:xfrm>
        </p:spPr>
        <p:txBody>
          <a:bodyPr>
            <a:normAutofit/>
          </a:bodyPr>
          <a:lstStyle/>
          <a:p>
            <a:pPr marL="457200" lvl="1" indent="0">
              <a:buClr>
                <a:prstClr val="black"/>
              </a:buClr>
              <a:buNone/>
            </a:pPr>
            <a:r>
              <a:rPr lang="en-US" sz="30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Demographics of participants: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6429A-67C0-4460-A063-AA6D0FF4C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8" y="1953909"/>
            <a:ext cx="8972550" cy="453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14DE5-6B78-4ECB-BD50-A2604AEE47C8}"/>
              </a:ext>
            </a:extLst>
          </p:cNvPr>
          <p:cNvSpPr txBox="1"/>
          <p:nvPr/>
        </p:nvSpPr>
        <p:spPr>
          <a:xfrm>
            <a:off x="9639300" y="609599"/>
            <a:ext cx="231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  -13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Married     - 5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 w/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Single        - 3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Sing w/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-7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Age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18-22 - 1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23-30 - 2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31-40 - 5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41-50 - 2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51-60 - 7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61-65 - 4</a:t>
            </a:r>
          </a:p>
        </p:txBody>
      </p:sp>
    </p:spTree>
    <p:extLst>
      <p:ext uri="{BB962C8B-B14F-4D97-AF65-F5344CB8AC3E}">
        <p14:creationId xmlns:p14="http://schemas.microsoft.com/office/powerpoint/2010/main" val="2127517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965200"/>
            <a:ext cx="10363826" cy="5588000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 of this research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Hurricane Harvey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questions and their importance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of the research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of Findings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</a:t>
            </a: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FFC61-9E0A-40AF-B09C-A8871FA7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108" y="1"/>
            <a:ext cx="2725892" cy="214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0D56D-5641-4A15-90AF-B8DA253AD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17" y="2238229"/>
            <a:ext cx="3167395" cy="200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5F683-509B-4C4E-A49C-1627EDCEA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108" y="4381500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C8AB3C-FF4C-40FA-9F04-4398CE1AF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55" y="4492552"/>
            <a:ext cx="1714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4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2BA3AF-74DD-46E3-8998-6DE4B151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35" y="136525"/>
            <a:ext cx="10461567" cy="104388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Since 2011 Hurricane Sandy and what other early studies have found . 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70069-5B32-47CA-93DF-215C8679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335" y="1334192"/>
            <a:ext cx="10976956" cy="5116483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Distribution of emergency messages is </a:t>
            </a:r>
            <a:r>
              <a:rPr lang="en-US" dirty="0">
                <a:solidFill>
                  <a:srgbClr val="C00000"/>
                </a:solidFill>
              </a:rPr>
              <a:t>timely. </a:t>
            </a:r>
          </a:p>
          <a:p>
            <a:r>
              <a:rPr lang="en-US" dirty="0"/>
              <a:t>Social Media provides </a:t>
            </a:r>
            <a:r>
              <a:rPr lang="en-US" dirty="0">
                <a:solidFill>
                  <a:srgbClr val="C00000"/>
                </a:solidFill>
              </a:rPr>
              <a:t>real-time updates.</a:t>
            </a:r>
          </a:p>
          <a:p>
            <a:r>
              <a:rPr lang="en-US" dirty="0">
                <a:solidFill>
                  <a:srgbClr val="C00000"/>
                </a:solidFill>
              </a:rPr>
              <a:t>Messages change </a:t>
            </a:r>
            <a:r>
              <a:rPr lang="en-US" dirty="0"/>
              <a:t>over the course of the event. </a:t>
            </a:r>
          </a:p>
          <a:p>
            <a:r>
              <a:rPr lang="en-US" dirty="0"/>
              <a:t>Social media helps </a:t>
            </a:r>
            <a:r>
              <a:rPr lang="en-US" dirty="0">
                <a:solidFill>
                  <a:srgbClr val="C00000"/>
                </a:solidFill>
              </a:rPr>
              <a:t>manage crisis situations</a:t>
            </a:r>
            <a:r>
              <a:rPr lang="en-US" dirty="0"/>
              <a:t>, esp. for </a:t>
            </a:r>
            <a:r>
              <a:rPr lang="en-US" dirty="0">
                <a:solidFill>
                  <a:srgbClr val="C00000"/>
                </a:solidFill>
              </a:rPr>
              <a:t>underrepresented populations.</a:t>
            </a:r>
            <a:r>
              <a:rPr lang="en-US" b="1" dirty="0"/>
              <a:t> </a:t>
            </a:r>
          </a:p>
          <a:p>
            <a:r>
              <a:rPr lang="en-US" dirty="0"/>
              <a:t>Social media allows for </a:t>
            </a:r>
            <a:r>
              <a:rPr lang="en-US" dirty="0">
                <a:solidFill>
                  <a:srgbClr val="C00000"/>
                </a:solidFill>
              </a:rPr>
              <a:t>more organized crisis response</a:t>
            </a:r>
            <a:r>
              <a:rPr lang="en-US" dirty="0"/>
              <a:t>. 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Increases </a:t>
            </a:r>
            <a:r>
              <a:rPr lang="en-US" dirty="0">
                <a:solidFill>
                  <a:srgbClr val="C00000"/>
                </a:solidFill>
              </a:rPr>
              <a:t>public participation</a:t>
            </a:r>
            <a:r>
              <a:rPr lang="en-US" dirty="0"/>
              <a:t>.</a:t>
            </a:r>
          </a:p>
          <a:p>
            <a:r>
              <a:rPr lang="en-US" dirty="0"/>
              <a:t>Information </a:t>
            </a:r>
            <a:r>
              <a:rPr lang="en-US" dirty="0">
                <a:solidFill>
                  <a:srgbClr val="C00000"/>
                </a:solidFill>
              </a:rPr>
              <a:t>travels fast </a:t>
            </a:r>
            <a:r>
              <a:rPr lang="en-US" dirty="0"/>
              <a:t>on social media. </a:t>
            </a:r>
          </a:p>
          <a:p>
            <a:r>
              <a:rPr lang="en-US" dirty="0"/>
              <a:t>Often, there is </a:t>
            </a:r>
            <a:r>
              <a:rPr lang="en-US" dirty="0">
                <a:solidFill>
                  <a:srgbClr val="C00000"/>
                </a:solidFill>
              </a:rPr>
              <a:t>much misinformation </a:t>
            </a:r>
            <a:r>
              <a:rPr lang="en-US" dirty="0"/>
              <a:t>included in sharing.</a:t>
            </a:r>
          </a:p>
          <a:p>
            <a:r>
              <a:rPr lang="en-US" dirty="0"/>
              <a:t>Increased </a:t>
            </a:r>
            <a:r>
              <a:rPr lang="en-US" dirty="0">
                <a:solidFill>
                  <a:srgbClr val="C00000"/>
                </a:solidFill>
              </a:rPr>
              <a:t>“Digital Volunteering” Activity.</a:t>
            </a:r>
          </a:p>
          <a:p>
            <a:r>
              <a:rPr lang="en-US" dirty="0"/>
              <a:t>Social media lets the </a:t>
            </a:r>
            <a:r>
              <a:rPr lang="en-US" dirty="0">
                <a:solidFill>
                  <a:srgbClr val="C00000"/>
                </a:solidFill>
              </a:rPr>
              <a:t>first responders do their jobs</a:t>
            </a:r>
            <a:r>
              <a:rPr lang="en-US"/>
              <a:t>. 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C00000"/>
                </a:solidFill>
              </a:rPr>
              <a:t>https://www.columbiasouthern.edu/blog/june-2018/how-social-media-is-changing-emergency-response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CDC04-88A5-4D5C-8764-33F447C6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913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444999"/>
          </a:xfrm>
        </p:spPr>
        <p:txBody>
          <a:bodyPr/>
          <a:lstStyle/>
          <a:p>
            <a:pPr>
              <a:buClr>
                <a:prstClr val="black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Topic:</a:t>
            </a:r>
            <a:r>
              <a:rPr lang="en-US" dirty="0"/>
              <a:t> </a:t>
            </a: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Use during Hurricane Harvey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FFC61-9E0A-40AF-B09C-A8871FA7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19" y="394821"/>
            <a:ext cx="2725892" cy="1369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1FAD8-BAB0-4214-AD88-97DC53368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4" y="2686049"/>
            <a:ext cx="2610487" cy="173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19055-9C87-4B7F-A904-1990A9FC8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4749800"/>
            <a:ext cx="2247900" cy="149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3651A-013A-45BF-B2A4-66EDC178C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47" y="3756660"/>
            <a:ext cx="2634286" cy="1986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64023-5831-44E3-9F3A-597A61BF6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0" y="2496343"/>
            <a:ext cx="2800228" cy="18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72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9503-B70B-43CA-9A73-8C656732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09173"/>
            <a:ext cx="10364451" cy="863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harvey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E71E0-DC75-4CAD-BC80-FC9D37E0F1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C2A53-A0F9-461D-AD54-88ECBFEF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A48DA-5C80-4342-A558-F787D5D7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848"/>
            <a:ext cx="6087302" cy="3424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1ECD6D-AE11-45C5-BE3C-CCA6FC38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84" y="2891201"/>
            <a:ext cx="7055290" cy="3966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527AB-23A0-479E-8D46-C2C4CBFC38AC}"/>
              </a:ext>
            </a:extLst>
          </p:cNvPr>
          <p:cNvSpPr txBox="1"/>
          <p:nvPr/>
        </p:nvSpPr>
        <p:spPr>
          <a:xfrm>
            <a:off x="6616700" y="133350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August 17 – September 1,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11FF1-0B3A-4343-BD7C-43232CE8149B}"/>
              </a:ext>
            </a:extLst>
          </p:cNvPr>
          <p:cNvSpPr txBox="1"/>
          <p:nvPr/>
        </p:nvSpPr>
        <p:spPr>
          <a:xfrm>
            <a:off x="444500" y="5118100"/>
            <a:ext cx="3777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Landfall: August 25, 2017, approximately 10 p.m. as Cat.4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Just east of Rockport, Tx.</a:t>
            </a:r>
          </a:p>
        </p:txBody>
      </p:sp>
    </p:spTree>
    <p:extLst>
      <p:ext uri="{BB962C8B-B14F-4D97-AF65-F5344CB8AC3E}">
        <p14:creationId xmlns:p14="http://schemas.microsoft.com/office/powerpoint/2010/main" val="2740655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2FA-9EBA-4368-AA84-E487C47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25108"/>
            <a:ext cx="10364451" cy="9689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5228" y="1333500"/>
            <a:ext cx="10363826" cy="4444999"/>
          </a:xfrm>
        </p:spPr>
        <p:txBody>
          <a:bodyPr/>
          <a:lstStyle/>
          <a:p>
            <a:pPr marL="0" indent="0">
              <a:buClr>
                <a:prstClr val="black"/>
              </a:buClr>
              <a:buNone/>
            </a:pPr>
            <a:r>
              <a:rPr lang="en-US" sz="44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Harvey…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prstClr val="black"/>
              </a:buClr>
              <a:buNone/>
            </a:pPr>
            <a:endParaRPr lang="en-US" sz="30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FFC61-9E0A-40AF-B09C-A8871FA7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435" y="286310"/>
            <a:ext cx="2537457" cy="2094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D931C-FA8F-43CA-91F9-3BBA57514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8" y="2809875"/>
            <a:ext cx="3903348" cy="307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0E2EA-AB49-4DD8-ACA5-372078FBB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77" y="2809875"/>
            <a:ext cx="6146798" cy="3073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579724-93AB-4A69-872A-41A241EF5706}"/>
              </a:ext>
            </a:extLst>
          </p:cNvPr>
          <p:cNvSpPr txBox="1"/>
          <p:nvPr/>
        </p:nvSpPr>
        <p:spPr>
          <a:xfrm>
            <a:off x="7020866" y="5883274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47.35” Beaumont/ Port Arthur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9082E-6CFC-40B3-9D38-5C8D0DED1F22}"/>
              </a:ext>
            </a:extLst>
          </p:cNvPr>
          <p:cNvSpPr txBox="1"/>
          <p:nvPr/>
        </p:nvSpPr>
        <p:spPr>
          <a:xfrm>
            <a:off x="6095999" y="2446331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Inches of Rainfall: August 24-August 31, 2017</a:t>
            </a:r>
          </a:p>
        </p:txBody>
      </p:sp>
    </p:spTree>
    <p:extLst>
      <p:ext uri="{BB962C8B-B14F-4D97-AF65-F5344CB8AC3E}">
        <p14:creationId xmlns:p14="http://schemas.microsoft.com/office/powerpoint/2010/main" val="20497302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9503-B70B-43CA-9A73-8C656732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31763"/>
            <a:ext cx="10364451" cy="8635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Hurricane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harvey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AFFEE8-ED13-439A-AE9D-7B12215F2B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3" y="1206500"/>
            <a:ext cx="2801437" cy="2362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C2A53-A0F9-461D-AD54-88ECBFEF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AE07F-F92F-4A85-AD1E-2C95522FA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73" y="1206500"/>
            <a:ext cx="3835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DA48DA-5C80-4342-A558-F787D5D77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" y="4064000"/>
            <a:ext cx="4570886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1ECD6D-AE11-45C5-BE3C-CCA6FC383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9" y="4064000"/>
            <a:ext cx="4034937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6872D-B2F4-4E5A-8DC4-0B693944A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99" y="1905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1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C2777-1E22-4C20-A321-A818C68D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6A8DF-BBDD-49DE-AB94-A2C208B5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889307"/>
            <a:ext cx="8096250" cy="5743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CDCD9A-2EAB-4410-AE59-FCF2AA3FE70B}"/>
              </a:ext>
            </a:extLst>
          </p:cNvPr>
          <p:cNvSpPr txBox="1"/>
          <p:nvPr/>
        </p:nvSpPr>
        <p:spPr>
          <a:xfrm>
            <a:off x="4135848" y="129964"/>
            <a:ext cx="39203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Disaster Life Cycle and Social Media</a:t>
            </a:r>
          </a:p>
        </p:txBody>
      </p:sp>
    </p:spTree>
    <p:extLst>
      <p:ext uri="{BB962C8B-B14F-4D97-AF65-F5344CB8AC3E}">
        <p14:creationId xmlns:p14="http://schemas.microsoft.com/office/powerpoint/2010/main" val="412398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AB2C0-27AF-4D90-90B9-1EA7A18C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FCCCE-7B7D-4104-AF6C-7E3130A8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38" y="0"/>
            <a:ext cx="1056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0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1C369-DE86-4E0A-82C3-1D78373CE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5847" y="186344"/>
            <a:ext cx="9252349" cy="6535131"/>
          </a:xfrm>
        </p:spPr>
        <p:txBody>
          <a:bodyPr>
            <a:normAutofit lnSpcReduction="10000"/>
          </a:bodyPr>
          <a:lstStyle/>
          <a:p>
            <a:pPr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Harvey: The U.S.’s First Social Media Storm</a:t>
            </a:r>
          </a:p>
          <a:p>
            <a:pPr lvl="0">
              <a:buClr>
                <a:prstClr val="black"/>
              </a:buClr>
            </a:pPr>
            <a:r>
              <a:rPr lang="en-US" sz="1050" dirty="0"/>
              <a:t>ttps://time.com/4921961/hurricane-harvey-twitter-facebook-social-media</a:t>
            </a:r>
            <a:endParaRPr lang="en-US" sz="105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r>
              <a:rPr lang="en-US" sz="3200" cap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Hurricane Harvey Victims Turn to Social Media</a:t>
            </a: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prstClr val="black"/>
              </a:buClr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</a:pPr>
            <a:endParaRPr lang="en-US" sz="3200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prstClr val="black"/>
              </a:buClr>
              <a:buNone/>
              <a:defRPr/>
            </a:pPr>
            <a:r>
              <a:rPr lang="en-US" sz="1050" dirty="0">
                <a:solidFill>
                  <a:prstClr val="blac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https://www.wsj.com/articles/hurricane-harvey-victims-turn-to-social-media-for</a:t>
            </a:r>
            <a:r>
              <a:rPr lang="en-US" sz="1050" dirty="0">
                <a:solidFill>
                  <a:prstClr val="black"/>
                </a:solidFill>
              </a:rPr>
              <a:t> assistance</a:t>
            </a:r>
          </a:p>
          <a:p>
            <a:pPr lvl="0">
              <a:buClr>
                <a:prstClr val="black"/>
              </a:buClr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E1220-D62F-41F5-92E2-19B60E88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FFC61-9E0A-40AF-B09C-A8871FA7C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49" y="253794"/>
            <a:ext cx="2725892" cy="1369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1FAD8-BAB0-4214-AD88-97DC53368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9" y="2468301"/>
            <a:ext cx="2610487" cy="173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19055-9C87-4B7F-A904-1990A9FC8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7" y="4389699"/>
            <a:ext cx="2247900" cy="149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3651A-013A-45BF-B2A4-66EDC178C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76" y="4389699"/>
            <a:ext cx="2836751" cy="1986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64023-5831-44E3-9F3A-597A61BF6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65" y="2405594"/>
            <a:ext cx="2800228" cy="1865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673AC9-6CDF-4E7C-9FB6-699CB3D0C5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9547" y="2206341"/>
            <a:ext cx="4877308" cy="45151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8A87BB-ADD6-4781-AD4A-EB8392527254}"/>
              </a:ext>
            </a:extLst>
          </p:cNvPr>
          <p:cNvSpPr/>
          <p:nvPr/>
        </p:nvSpPr>
        <p:spPr>
          <a:xfrm>
            <a:off x="7029542" y="6317140"/>
            <a:ext cx="51260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and rescue boats line a street at the east Sam Houston Tollway as evacuations continued from flooding in Houston on Monday.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Melissa Phillip/Associated Press </a:t>
            </a:r>
          </a:p>
        </p:txBody>
      </p:sp>
    </p:spTree>
    <p:extLst>
      <p:ext uri="{BB962C8B-B14F-4D97-AF65-F5344CB8AC3E}">
        <p14:creationId xmlns:p14="http://schemas.microsoft.com/office/powerpoint/2010/main" val="2705105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D9346-C715-481B-9897-79A9750A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12467-14A9-48F6-B322-26AED9DB12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1113F-F4E7-4B7F-BC37-2BDF535EA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63" y="128659"/>
            <a:ext cx="4524375" cy="2533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C18CA-0B7A-48A5-B131-3BD91F630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12" y="31595"/>
            <a:ext cx="4848225" cy="3743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C9841-D274-44D8-8075-570BB68CD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63" y="2840014"/>
            <a:ext cx="4514850" cy="2533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97071-20B5-40E4-B37C-F31E313E6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210" y="400929"/>
            <a:ext cx="3057525" cy="1838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782895-A6F2-45C0-AF25-43FF09F97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711" y="3662908"/>
            <a:ext cx="5036024" cy="2910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E0BEC-D6FD-4EBD-88B1-E15D7156D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5760" y="1973807"/>
            <a:ext cx="3057525" cy="2910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1E2A5F-FA80-4FF0-B194-EFE678DAD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095164"/>
            <a:ext cx="3218099" cy="1814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49C35-1D81-47E2-88D5-997941CAF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6875" y="4713394"/>
            <a:ext cx="3724061" cy="2113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18EA05-971B-422B-A079-0ED94ACC6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507" y="3516573"/>
            <a:ext cx="2215486" cy="11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0580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20790</TotalTime>
  <Words>2710</Words>
  <Application>Microsoft Office PowerPoint</Application>
  <PresentationFormat>Widescreen</PresentationFormat>
  <Paragraphs>575</Paragraphs>
  <Slides>53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Times New Roman</vt:lpstr>
      <vt:lpstr>Tw Cen MT</vt:lpstr>
      <vt:lpstr>Univers</vt:lpstr>
      <vt:lpstr>Droplet</vt:lpstr>
      <vt:lpstr>The Viability of Social Media for Communicating Risk:  Interpretations of Experiences during 2017 Hurricane Harvey through Phenomenography</vt:lpstr>
      <vt:lpstr>Researchers</vt:lpstr>
      <vt:lpstr>Social Media and Disasters: Early Examples</vt:lpstr>
      <vt:lpstr>PowerPoint Presentation</vt:lpstr>
      <vt:lpstr>Since 2011 Hurricane Sandy and what other early studies have found . . </vt:lpstr>
      <vt:lpstr>PowerPoint Presentation</vt:lpstr>
      <vt:lpstr>PowerPoint Presentation</vt:lpstr>
      <vt:lpstr>PowerPoint Presentation</vt:lpstr>
      <vt:lpstr>PowerPoint Presentation</vt:lpstr>
      <vt:lpstr>Hurricane Harvey: August 17 – September 1, 2017</vt:lpstr>
      <vt:lpstr>PowerPoint Presentation</vt:lpstr>
      <vt:lpstr>PowerPoint Presentation</vt:lpstr>
      <vt:lpstr>PowerPoint Presentation</vt:lpstr>
      <vt:lpstr>Research Questions</vt:lpstr>
      <vt:lpstr>Research Questions (cont.)</vt:lpstr>
      <vt:lpstr>Research Questions (cont.)</vt:lpstr>
      <vt:lpstr>Research Questions (cont.)</vt:lpstr>
      <vt:lpstr>Importance of the Questions</vt:lpstr>
      <vt:lpstr>Research Goals</vt:lpstr>
      <vt:lpstr>Methodology</vt:lpstr>
      <vt:lpstr>Methodology (cont.)</vt:lpstr>
      <vt:lpstr>Methodology (cont.)</vt:lpstr>
      <vt:lpstr>Methodology (cont.)</vt:lpstr>
      <vt:lpstr>Analysis</vt:lpstr>
      <vt:lpstr>Results </vt:lpstr>
      <vt:lpstr>Results (cont.)</vt:lpstr>
      <vt:lpstr>Results (cont.)</vt:lpstr>
      <vt:lpstr>Results (cont.)</vt:lpstr>
      <vt:lpstr>Results (cont.)</vt:lpstr>
      <vt:lpstr>Results (cont.)</vt:lpstr>
      <vt:lpstr>Results (cont.)</vt:lpstr>
      <vt:lpstr>Results (cont.)</vt:lpstr>
      <vt:lpstr>Results (cont.)</vt:lpstr>
      <vt:lpstr>Results (cont.)</vt:lpstr>
      <vt:lpstr>Implications of Findings</vt:lpstr>
      <vt:lpstr>Future Directions</vt:lpstr>
      <vt:lpstr>Future Directions</vt:lpstr>
      <vt:lpstr>Future Directions (cont.)</vt:lpstr>
      <vt:lpstr>Future Directions (cont.)</vt:lpstr>
      <vt:lpstr>Conclusion</vt:lpstr>
      <vt:lpstr>Conclusion</vt:lpstr>
      <vt:lpstr> </vt:lpstr>
      <vt:lpstr>Results (cont.)</vt:lpstr>
      <vt:lpstr>Methodology (cont.)</vt:lpstr>
      <vt:lpstr>Methodology (cont.)</vt:lpstr>
      <vt:lpstr>Results (cont.)</vt:lpstr>
      <vt:lpstr>Methodology (cont.)</vt:lpstr>
      <vt:lpstr>Methodology (cont.)</vt:lpstr>
      <vt:lpstr>Introduction</vt:lpstr>
      <vt:lpstr>Introduction</vt:lpstr>
      <vt:lpstr>Hurricane harvey</vt:lpstr>
      <vt:lpstr>Introduction</vt:lpstr>
      <vt:lpstr>Hurricane harvey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Viability of Social Media for Communicating Risk:  Interpretations of Experiences during 2017 Hurricane Harvey through Phenomenography</dc:title>
  <dc:creator>S Street</dc:creator>
  <cp:lastModifiedBy>S Street</cp:lastModifiedBy>
  <cp:revision>86</cp:revision>
  <cp:lastPrinted>2020-02-03T02:32:47Z</cp:lastPrinted>
  <dcterms:created xsi:type="dcterms:W3CDTF">2019-05-11T07:15:50Z</dcterms:created>
  <dcterms:modified xsi:type="dcterms:W3CDTF">2020-02-25T03:07:08Z</dcterms:modified>
</cp:coreProperties>
</file>