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  <p:sldMasterId id="2147483680" r:id="rId2"/>
  </p:sldMasterIdLst>
  <p:notesMasterIdLst>
    <p:notesMasterId r:id="rId49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</p:sldIdLst>
  <p:sldSz cx="24384000" cy="13716000"/>
  <p:notesSz cx="6858000" cy="9144000"/>
  <p:embeddedFontLst>
    <p:embeddedFont>
      <p:font typeface="Exo" panose="020B0604020202020204" charset="0"/>
      <p:bold r:id="rId50"/>
      <p:boldItalic r:id="rId51"/>
    </p:embeddedFont>
    <p:embeddedFont>
      <p:font typeface="Exo Light" panose="020B0604020202020204" charset="0"/>
      <p:regular r:id="rId52"/>
      <p:bold r:id="rId53"/>
      <p:italic r:id="rId54"/>
      <p:boldItalic r:id="rId55"/>
    </p:embeddedFont>
    <p:embeddedFont>
      <p:font typeface="Helvetica Neue" panose="020B0604020202020204" charset="0"/>
      <p:regular r:id="rId56"/>
      <p:bold r:id="rId57"/>
      <p:italic r:id="rId58"/>
      <p:boldItalic r:id="rId59"/>
    </p:embeddedFont>
    <p:embeddedFont>
      <p:font typeface="Proxima Nova" panose="020B0604020202020204" charset="0"/>
      <p:regular r:id="rId60"/>
      <p:bold r:id="rId61"/>
      <p:italic r:id="rId62"/>
      <p:boldItalic r:id="rId63"/>
    </p:embeddedFont>
    <p:embeddedFont>
      <p:font typeface="PT Sans Narrow" panose="020B0604020202020204" charset="0"/>
      <p:regular r:id="rId64"/>
      <p:bold r:id="rId65"/>
    </p:embeddedFont>
    <p:embeddedFont>
      <p:font typeface="Roboto" panose="02000000000000000000" pitchFamily="2" charset="0"/>
      <p:regular r:id="rId66"/>
      <p:bold r:id="rId67"/>
      <p:italic r:id="rId68"/>
      <p:boldItalic r:id="rId69"/>
    </p:embeddedFont>
    <p:embeddedFont>
      <p:font typeface="Roboto Medium" pitchFamily="2" charset="0"/>
      <p:regular r:id="rId70"/>
      <p:bold r:id="rId71"/>
      <p:italic r:id="rId72"/>
      <p:boldItalic r:id="rId7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28" d="100"/>
          <a:sy n="28" d="100"/>
        </p:scale>
        <p:origin x="1044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font" Target="fonts/font14.fntdata"/><Relationship Id="rId68" Type="http://schemas.openxmlformats.org/officeDocument/2006/relationships/font" Target="fonts/font19.fntdata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4.fntdata"/><Relationship Id="rId58" Type="http://schemas.openxmlformats.org/officeDocument/2006/relationships/font" Target="fonts/font9.fntdata"/><Relationship Id="rId66" Type="http://schemas.openxmlformats.org/officeDocument/2006/relationships/font" Target="fonts/font17.fntdata"/><Relationship Id="rId74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font" Target="fonts/font12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font" Target="fonts/font7.fntdata"/><Relationship Id="rId64" Type="http://schemas.openxmlformats.org/officeDocument/2006/relationships/font" Target="fonts/font15.fntdata"/><Relationship Id="rId69" Type="http://schemas.openxmlformats.org/officeDocument/2006/relationships/font" Target="fonts/font20.fntdata"/><Relationship Id="rId77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2.fntdata"/><Relationship Id="rId72" Type="http://schemas.openxmlformats.org/officeDocument/2006/relationships/font" Target="fonts/font23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10.fntdata"/><Relationship Id="rId67" Type="http://schemas.openxmlformats.org/officeDocument/2006/relationships/font" Target="fonts/font18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5.fntdata"/><Relationship Id="rId62" Type="http://schemas.openxmlformats.org/officeDocument/2006/relationships/font" Target="fonts/font13.fntdata"/><Relationship Id="rId70" Type="http://schemas.openxmlformats.org/officeDocument/2006/relationships/font" Target="fonts/font21.fntdata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Relationship Id="rId57" Type="http://schemas.openxmlformats.org/officeDocument/2006/relationships/font" Target="fonts/font8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3.fntdata"/><Relationship Id="rId60" Type="http://schemas.openxmlformats.org/officeDocument/2006/relationships/font" Target="fonts/font11.fntdata"/><Relationship Id="rId65" Type="http://schemas.openxmlformats.org/officeDocument/2006/relationships/font" Target="fonts/font16.fntdata"/><Relationship Id="rId73" Type="http://schemas.openxmlformats.org/officeDocument/2006/relationships/font" Target="fonts/font2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76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font" Target="fonts/font22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7e921bdb7f_0_13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7e921bdb7f_0_134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7ea7e0979d_0_2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7ea7e0979d_0_25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7ea7e0979d_0_28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g7ea7e0979d_0_2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7ea7e0979d_0_30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g7ea7e0979d_0_3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7ea7e0979d_0_3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7ea7e0979d_0_31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7ea7e0979d_0_5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7ea7e0979d_0_50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7e921bdb7f_0_7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7e921bdb7f_0_72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7e921bdb7f_0_7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7e921bdb7f_0_73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7e921bdb7f_0_7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Google Shape;423;g7e921bdb7f_0_74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7e921bdb7f_0_7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7e921bdb7f_0_76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7ea7e0979d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7ea7e0979d_0_4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7e921bdb7f_0_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Google Shape;459;g7e921bdb7f_0_78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7e921bdb7f_0_8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" name="Google Shape;482;g7e921bdb7f_0_80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7e921bdb7f_0_8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Google Shape;503;g7e921bdb7f_0_82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7e921bdb7f_0_8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2" name="Google Shape;512;g7e921bdb7f_0_83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7e921bdb7f_0_8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1" name="Google Shape;521;g7e921bdb7f_0_83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7e921bdb7f_0_8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7e921bdb7f_0_84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7e921bdb7f_0_8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9" name="Google Shape;539;g7e921bdb7f_0_85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7e921bdb7f_0_8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" name="Google Shape;548;g7e921bdb7f_0_86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7e554bc406_4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7" name="Google Shape;557;g7e554bc406_4_1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7e921bdb7f_0_9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7e921bdb7f_0_99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7ea7e0979d_0_3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7ea7e0979d_0_32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g7e921bdb7f_0_1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2" name="Google Shape;572;g7e921bdb7f_0_101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7e921bdb7f_0_10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9" name="Google Shape;579;g7e921bdb7f_0_102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g7e921bdb7f_0_1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1" name="Google Shape;591;g7e921bdb7f_0_104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g7e921bdb7f_0_10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3" name="Google Shape;603;g7e921bdb7f_0_106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g7e921bdb7f_0_1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0" name="Google Shape;610;g7e921bdb7f_0_107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g7e921bdb7f_0_10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2" name="Google Shape;622;g7e921bdb7f_0_109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g7e921bdb7f_0_125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g7e921bdb7f_0_12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g7e921bdb7f_0_153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g7e921bdb7f_0_15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g7e921bdb7f_0_126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" name="Google Shape;658;g7e921bdb7f_0_12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g7ea7e0979d_0_4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5" name="Google Shape;665;g7ea7e0979d_0_47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7ea7e0979d_0_3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7ea7e0979d_0_34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7ea7e0979d_0_4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7ea7e0979d_0_44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g7ea7e0979d_0_36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0" name="Google Shape;730;g7ea7e0979d_0_3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g7ea7e0979d_0_3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2" name="Google Shape;742;g7ea7e0979d_0_38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g7ea7e0979d_0_3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5" name="Google Shape;755;g7ea7e0979d_0_39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g7ea7e0979d_0_3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2" name="Google Shape;762;g7ea7e0979d_0_39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g7ea7e0979d_0_5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5" name="Google Shape;775;g7ea7e0979d_0_51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g7d99691c1b_3_31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1" name="Google Shape;781;g7d99691c1b_3_3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7ea7e0979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7ea7e0979d_0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7e921bdb7f_0_64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g7e921bdb7f_0_6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7e921bdb7f_0_6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7e921bdb7f_0_66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7e921bdb7f_0_6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7e921bdb7f_0_67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7e921bdb7f_0_6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7e921bdb7f_0_67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Light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 descr="impact360-logo-rgbvert-alliance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30900" y="1592359"/>
            <a:ext cx="12522200" cy="8661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6760" y="-56967"/>
            <a:ext cx="1751321" cy="31187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Feature Text Split">
  <p:cSld name="Feature Text Spli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1"/>
          <p:cNvSpPr txBox="1">
            <a:spLocks noGrp="1"/>
          </p:cNvSpPr>
          <p:nvPr>
            <p:ph type="body" idx="1"/>
          </p:nvPr>
        </p:nvSpPr>
        <p:spPr>
          <a:xfrm>
            <a:off x="1504869" y="2539020"/>
            <a:ext cx="9937711" cy="2971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8500"/>
              <a:buFont typeface="Exo"/>
              <a:buNone/>
              <a:defRPr sz="8500" b="1" i="0" u="none" strike="noStrike" cap="none">
                <a:solidFill>
                  <a:srgbClr val="2F4060"/>
                </a:solidFill>
                <a:latin typeface="Exo"/>
                <a:ea typeface="Exo"/>
                <a:cs typeface="Exo"/>
                <a:sym typeface="Exo"/>
              </a:defRPr>
            </a:lvl1pPr>
            <a:lvl2pPr marL="914400" marR="0" lvl="1" indent="-657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6750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657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6750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69" name="Google Shape;69;p11"/>
          <p:cNvSpPr txBox="1">
            <a:spLocks noGrp="1"/>
          </p:cNvSpPr>
          <p:nvPr>
            <p:ph type="body" idx="2"/>
          </p:nvPr>
        </p:nvSpPr>
        <p:spPr>
          <a:xfrm>
            <a:off x="12186915" y="2533243"/>
            <a:ext cx="9937712" cy="7518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500"/>
              <a:buFont typeface="Exo"/>
              <a:buNone/>
              <a:defRPr sz="5500" b="1" i="0" u="none" strike="noStrike" cap="none">
                <a:solidFill>
                  <a:srgbClr val="5698B2"/>
                </a:solidFill>
                <a:latin typeface="Exo"/>
                <a:ea typeface="Exo"/>
                <a:cs typeface="Exo"/>
                <a:sym typeface="Exo"/>
              </a:defRPr>
            </a:lvl1pPr>
            <a:lvl2pPr marL="914400" marR="0" lvl="1" indent="-657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6750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657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6750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70" name="Google Shape;70;p11" descr="Imag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6760" y="-56967"/>
            <a:ext cx="1751321" cy="3118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1" descr="impact360-logo-rgbmark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567019" y="120148"/>
            <a:ext cx="1751321" cy="1751322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1"/>
          <p:cNvSpPr txBox="1">
            <a:spLocks noGrp="1"/>
          </p:cNvSpPr>
          <p:nvPr>
            <p:ph type="sldNum" idx="12"/>
          </p:nvPr>
        </p:nvSpPr>
        <p:spPr>
          <a:xfrm>
            <a:off x="23652252" y="13055600"/>
            <a:ext cx="331699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Proxima Nova"/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Proxima Nova"/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Proxima Nova"/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Proxima Nova"/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Proxima Nova"/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Proxima Nova"/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Proxima Nova"/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Proxima Nova"/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Proxima Nova"/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800" b="0" i="0" u="none" strike="noStrike" cap="none">
              <a:solidFill>
                <a:srgbClr val="2F4060"/>
              </a:solidFill>
            </a:endParaRPr>
          </a:p>
        </p:txBody>
      </p:sp>
      <p:sp>
        <p:nvSpPr>
          <p:cNvPr id="73" name="Google Shape;73;p11"/>
          <p:cNvSpPr txBox="1"/>
          <p:nvPr/>
        </p:nvSpPr>
        <p:spPr>
          <a:xfrm>
            <a:off x="403806" y="13084393"/>
            <a:ext cx="10619509" cy="348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Roboto"/>
              <a:buNone/>
            </a:pPr>
            <a:r>
              <a:rPr lang="en-US" sz="16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©2019 Impact</a:t>
            </a:r>
            <a:r>
              <a:rPr lang="en-US" sz="16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360</a:t>
            </a:r>
            <a:r>
              <a:rPr lang="en-US" sz="16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 Alliance. All rights reserved.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tandard Photo Split">
  <p:cSld name="Standard Photo Spli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sldNum" idx="12"/>
          </p:nvPr>
        </p:nvSpPr>
        <p:spPr>
          <a:xfrm>
            <a:off x="23612920" y="13055600"/>
            <a:ext cx="371029" cy="4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>
            <a:off x="1446482" y="1446975"/>
            <a:ext cx="9758394" cy="13157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6000"/>
              <a:buFont typeface="Exo"/>
              <a:buNone/>
              <a:defRPr sz="6000" b="1" i="0" u="none" strike="noStrike" cap="none">
                <a:solidFill>
                  <a:srgbClr val="2F4060"/>
                </a:solidFill>
                <a:latin typeface="Exo"/>
                <a:ea typeface="Exo"/>
                <a:cs typeface="Exo"/>
                <a:sym typeface="Exo"/>
              </a:defRPr>
            </a:lvl1pPr>
            <a:lvl2pPr marL="914400" marR="0" lvl="1" indent="-657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6750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657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6750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body" idx="2"/>
          </p:nvPr>
        </p:nvSpPr>
        <p:spPr>
          <a:xfrm>
            <a:off x="1410429" y="2876549"/>
            <a:ext cx="9758394" cy="3632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657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6750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657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6750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657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6750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8" name="Google Shape;78;p12"/>
          <p:cNvSpPr>
            <a:spLocks noGrp="1"/>
          </p:cNvSpPr>
          <p:nvPr>
            <p:ph type="pic" idx="3"/>
          </p:nvPr>
        </p:nvSpPr>
        <p:spPr>
          <a:xfrm>
            <a:off x="12237243" y="-57731"/>
            <a:ext cx="13370529" cy="13831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6750"/>
              <a:buFont typeface="Roboto"/>
              <a:buNone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6750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6750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79" name="Google Shape;79;p12" descr="Imag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6760" y="-56967"/>
            <a:ext cx="1751321" cy="31187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">
  <p:cSld name="Section Title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3" descr="impact-360-alliance-banner-collaboration-natural-hazard-v2.jpg"/>
          <p:cNvPicPr preferRelativeResize="0"/>
          <p:nvPr/>
        </p:nvPicPr>
        <p:blipFill rotWithShape="1">
          <a:blip r:embed="rId2">
            <a:alphaModFix/>
          </a:blip>
          <a:srcRect l="8278" r="8277"/>
          <a:stretch/>
        </p:blipFill>
        <p:spPr>
          <a:xfrm>
            <a:off x="-62437" y="-44432"/>
            <a:ext cx="24508875" cy="13804864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3"/>
          <p:cNvSpPr/>
          <p:nvPr/>
        </p:nvSpPr>
        <p:spPr>
          <a:xfrm>
            <a:off x="5362087" y="8891778"/>
            <a:ext cx="17458189" cy="513736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779" y="169"/>
                </a:moveTo>
                <a:lnTo>
                  <a:pt x="0" y="21600"/>
                </a:lnTo>
                <a:lnTo>
                  <a:pt x="17891" y="21452"/>
                </a:lnTo>
                <a:lnTo>
                  <a:pt x="21600" y="0"/>
                </a:lnTo>
                <a:lnTo>
                  <a:pt x="3779" y="169"/>
                </a:lnTo>
                <a:close/>
              </a:path>
            </a:pathLst>
          </a:custGeom>
          <a:solidFill>
            <a:srgbClr val="5698B2">
              <a:alpha val="70196"/>
            </a:srgb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Helvetica Neue"/>
              <a:buNone/>
            </a:pPr>
            <a:endParaRPr sz="3500" b="0" i="0" u="none" strike="noStrike" cap="none">
              <a:solidFill>
                <a:srgbClr val="666666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83" name="Google Shape;83;p13"/>
          <p:cNvSpPr txBox="1">
            <a:spLocks noGrp="1"/>
          </p:cNvSpPr>
          <p:nvPr>
            <p:ph type="body" idx="1"/>
          </p:nvPr>
        </p:nvSpPr>
        <p:spPr>
          <a:xfrm>
            <a:off x="7976151" y="9912927"/>
            <a:ext cx="12230061" cy="2753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0"/>
              <a:buFont typeface="Exo"/>
              <a:buNone/>
              <a:defRPr sz="7000" b="1" i="0" u="none" strike="noStrike" cap="none">
                <a:solidFill>
                  <a:srgbClr val="FFFFFF"/>
                </a:solidFill>
                <a:latin typeface="Exo"/>
                <a:ea typeface="Exo"/>
                <a:cs typeface="Exo"/>
                <a:sym typeface="Exo"/>
              </a:defRPr>
            </a:lvl1pPr>
            <a:lvl2pPr marL="914400" marR="0" lvl="1" indent="-657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6750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657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6750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sldNum" idx="12"/>
          </p:nvPr>
        </p:nvSpPr>
        <p:spPr>
          <a:xfrm>
            <a:off x="23435752" y="13081000"/>
            <a:ext cx="383118" cy="379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hoto">
  <p:cSld name="Photo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4" descr="shutterstock_1303587826-edit-web.jpg"/>
          <p:cNvPicPr preferRelativeResize="0"/>
          <p:nvPr/>
        </p:nvPicPr>
        <p:blipFill rotWithShape="1">
          <a:blip r:embed="rId2">
            <a:alphaModFix/>
          </a:blip>
          <a:srcRect t="7308" b="7308"/>
          <a:stretch/>
        </p:blipFill>
        <p:spPr>
          <a:xfrm>
            <a:off x="-5858" y="-83543"/>
            <a:ext cx="24395715" cy="13883086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4"/>
          <p:cNvSpPr txBox="1">
            <a:spLocks noGrp="1"/>
          </p:cNvSpPr>
          <p:nvPr>
            <p:ph type="sldNum" idx="12"/>
          </p:nvPr>
        </p:nvSpPr>
        <p:spPr>
          <a:xfrm>
            <a:off x="23606605" y="13081000"/>
            <a:ext cx="383118" cy="379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losing">
  <p:cSld name="Closing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5" descr="Imag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6760" y="-56967"/>
            <a:ext cx="1751321" cy="31187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ulleted">
  <p:cSld name="Bulleted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 txBox="1">
            <a:spLocks noGrp="1"/>
          </p:cNvSpPr>
          <p:nvPr>
            <p:ph type="body" idx="1"/>
          </p:nvPr>
        </p:nvSpPr>
        <p:spPr>
          <a:xfrm>
            <a:off x="1446482" y="1446975"/>
            <a:ext cx="21491036" cy="13157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6000"/>
              <a:buFont typeface="Exo"/>
              <a:buNone/>
              <a:defRPr sz="6000" b="1" i="0" u="none" strike="noStrike" cap="none">
                <a:solidFill>
                  <a:srgbClr val="2F4060"/>
                </a:solidFill>
                <a:latin typeface="Exo"/>
                <a:ea typeface="Exo"/>
                <a:cs typeface="Exo"/>
                <a:sym typeface="Exo"/>
              </a:defRPr>
            </a:lvl1pPr>
            <a:lvl2pPr marL="914400" marR="0" lvl="1" indent="-657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6750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657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6750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body" idx="2"/>
          </p:nvPr>
        </p:nvSpPr>
        <p:spPr>
          <a:xfrm>
            <a:off x="1473928" y="2863849"/>
            <a:ext cx="21436144" cy="2717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657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6750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657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6750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657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6750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93" name="Google Shape;93;p16" descr="Imag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6760" y="-56967"/>
            <a:ext cx="1751321" cy="3118791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6"/>
          <p:cNvSpPr txBox="1">
            <a:spLocks noGrp="1"/>
          </p:cNvSpPr>
          <p:nvPr>
            <p:ph type="sldNum" idx="12"/>
          </p:nvPr>
        </p:nvSpPr>
        <p:spPr>
          <a:xfrm>
            <a:off x="23612920" y="13055600"/>
            <a:ext cx="371029" cy="4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Page">
  <p:cSld name="Title Page">
    <p:bg>
      <p:bgPr>
        <a:solidFill>
          <a:srgbClr val="FFFFFF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7"/>
          <p:cNvSpPr txBox="1">
            <a:spLocks noGrp="1"/>
          </p:cNvSpPr>
          <p:nvPr>
            <p:ph type="body" idx="1"/>
          </p:nvPr>
        </p:nvSpPr>
        <p:spPr>
          <a:xfrm>
            <a:off x="1217228" y="1167882"/>
            <a:ext cx="7734300" cy="10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6858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30303"/>
              </a:buClr>
              <a:buSzPts val="7200"/>
              <a:buFont typeface="PT Sans Narrow"/>
              <a:buChar char="●"/>
              <a:defRPr sz="7200">
                <a:solidFill>
                  <a:srgbClr val="030303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marL="914400" lvl="1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PT Sans Narrow"/>
              <a:buChar char="○"/>
              <a:defRPr sz="3700"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marL="137160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PT Sans Narrow"/>
              <a:buChar char="■"/>
              <a:defRPr sz="3700"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marL="1828800" lvl="3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PT Sans Narrow"/>
              <a:buChar char="●"/>
              <a:defRPr sz="3700"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marL="2286000" lvl="4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PT Sans Narrow"/>
              <a:buChar char="○"/>
              <a:defRPr sz="3700"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marL="2743200" lvl="5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PT Sans Narrow"/>
              <a:buChar char="■"/>
              <a:defRPr sz="3700"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marL="3200400" lvl="6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PT Sans Narrow"/>
              <a:buChar char="●"/>
              <a:defRPr sz="3700"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marL="3657600" lvl="7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PT Sans Narrow"/>
              <a:buChar char="○"/>
              <a:defRPr sz="3700"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marL="4114800" lvl="8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PT Sans Narrow"/>
              <a:buChar char="■"/>
              <a:defRPr sz="3700"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97" name="Google Shape;97;p17"/>
          <p:cNvSpPr txBox="1">
            <a:spLocks noGrp="1"/>
          </p:cNvSpPr>
          <p:nvPr>
            <p:ph type="sldNum" idx="12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</p:spPr>
        <p:txBody>
          <a:bodyPr spcFirstLastPara="1" wrap="square" lIns="50800" tIns="50800" rIns="50800" bIns="50800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Light" type="title">
  <p:cSld name="TITLE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9" descr="impact360-logo-rgbvert-alliance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30900" y="1592359"/>
            <a:ext cx="12522200" cy="8661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9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6760" y="-56967"/>
            <a:ext cx="1751321" cy="31187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Light 2">
  <p:cSld name="Title Light 2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20" descr="impact360-logo-rgbvert-rev-alliance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832577" y="1276045"/>
            <a:ext cx="7447907" cy="514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20" descr="impact360-logo-rgbvert-alliance.png"/>
          <p:cNvPicPr preferRelativeResize="0"/>
          <p:nvPr/>
        </p:nvPicPr>
        <p:blipFill rotWithShape="1">
          <a:blip r:embed="rId3">
            <a:alphaModFix/>
          </a:blip>
          <a:srcRect t="49" b="49"/>
          <a:stretch/>
        </p:blipFill>
        <p:spPr>
          <a:xfrm>
            <a:off x="8832577" y="1276045"/>
            <a:ext cx="7447906" cy="5146375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20"/>
          <p:cNvSpPr txBox="1">
            <a:spLocks noGrp="1"/>
          </p:cNvSpPr>
          <p:nvPr>
            <p:ph type="sldNum" idx="12"/>
          </p:nvPr>
        </p:nvSpPr>
        <p:spPr>
          <a:xfrm>
            <a:off x="23609166" y="13055600"/>
            <a:ext cx="371100" cy="4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/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/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/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/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/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/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/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/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0" name="Google Shape;110;p20"/>
          <p:cNvSpPr txBox="1">
            <a:spLocks noGrp="1"/>
          </p:cNvSpPr>
          <p:nvPr>
            <p:ph type="body" idx="1"/>
          </p:nvPr>
        </p:nvSpPr>
        <p:spPr>
          <a:xfrm>
            <a:off x="5570736" y="7461250"/>
            <a:ext cx="13971600" cy="16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12750"/>
              <a:buFont typeface="Exo"/>
              <a:buNone/>
              <a:defRPr sz="8500" b="1" i="0" u="none" strike="noStrike" cap="none">
                <a:solidFill>
                  <a:srgbClr val="2F4060"/>
                </a:solidFill>
                <a:latin typeface="Exo"/>
                <a:ea typeface="Exo"/>
                <a:cs typeface="Exo"/>
                <a:sym typeface="Exo"/>
              </a:defRPr>
            </a:lvl1pPr>
            <a:lvl2pPr marL="914400" marR="0" lvl="1" indent="-657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6750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657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6750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11" name="Google Shape;111;p20"/>
          <p:cNvSpPr txBox="1">
            <a:spLocks noGrp="1"/>
          </p:cNvSpPr>
          <p:nvPr>
            <p:ph type="body" idx="2"/>
          </p:nvPr>
        </p:nvSpPr>
        <p:spPr>
          <a:xfrm>
            <a:off x="5570538" y="9074150"/>
            <a:ext cx="13971600" cy="17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8250"/>
              <a:buFont typeface="Exo"/>
              <a:buNone/>
              <a:defRPr sz="5500" b="0" i="0" u="none" strike="noStrike" cap="none">
                <a:solidFill>
                  <a:srgbClr val="2F4060"/>
                </a:solidFill>
                <a:latin typeface="Exo"/>
                <a:ea typeface="Exo"/>
                <a:cs typeface="Exo"/>
                <a:sym typeface="Exo"/>
              </a:defRPr>
            </a:lvl1pPr>
            <a:lvl2pPr marL="914400" marR="0" lvl="1" indent="-657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6750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657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6750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112" name="Google Shape;112;p20" descr="Im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56760" y="-56967"/>
            <a:ext cx="1751321" cy="31187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Light 2 copy">
  <p:cSld name="Title Light 2 copy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21" descr="impact360-logo-rgbmark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567019" y="120148"/>
            <a:ext cx="1751321" cy="1751322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21"/>
          <p:cNvSpPr txBox="1"/>
          <p:nvPr/>
        </p:nvSpPr>
        <p:spPr>
          <a:xfrm>
            <a:off x="403806" y="13084393"/>
            <a:ext cx="106194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Roboto"/>
              <a:buNone/>
            </a:pPr>
            <a:r>
              <a:rPr lang="en-US" sz="16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©2019 Impact360 Alliance. All rights reserved.</a:t>
            </a:r>
            <a:endParaRPr/>
          </a:p>
        </p:txBody>
      </p:sp>
      <p:sp>
        <p:nvSpPr>
          <p:cNvPr id="116" name="Google Shape;116;p21"/>
          <p:cNvSpPr txBox="1">
            <a:spLocks noGrp="1"/>
          </p:cNvSpPr>
          <p:nvPr>
            <p:ph type="sldNum" idx="12"/>
          </p:nvPr>
        </p:nvSpPr>
        <p:spPr>
          <a:xfrm>
            <a:off x="23609166" y="13055600"/>
            <a:ext cx="371100" cy="4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7" name="Google Shape;117;p21"/>
          <p:cNvSpPr txBox="1">
            <a:spLocks noGrp="1"/>
          </p:cNvSpPr>
          <p:nvPr>
            <p:ph type="body" idx="1"/>
          </p:nvPr>
        </p:nvSpPr>
        <p:spPr>
          <a:xfrm>
            <a:off x="5570736" y="5595874"/>
            <a:ext cx="13971600" cy="16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12750"/>
              <a:buFont typeface="Exo"/>
              <a:buNone/>
              <a:defRPr sz="8500" b="1" i="0" u="none" strike="noStrike" cap="none">
                <a:solidFill>
                  <a:srgbClr val="2F4060"/>
                </a:solidFill>
                <a:latin typeface="Exo"/>
                <a:ea typeface="Exo"/>
                <a:cs typeface="Exo"/>
                <a:sym typeface="Exo"/>
              </a:defRPr>
            </a:lvl1pPr>
            <a:lvl2pPr marL="914400" marR="0" lvl="1" indent="-657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6750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657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6750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18" name="Google Shape;118;p21"/>
          <p:cNvSpPr txBox="1">
            <a:spLocks noGrp="1"/>
          </p:cNvSpPr>
          <p:nvPr>
            <p:ph type="body" idx="2"/>
          </p:nvPr>
        </p:nvSpPr>
        <p:spPr>
          <a:xfrm>
            <a:off x="5570538" y="7208774"/>
            <a:ext cx="13971600" cy="17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8250"/>
              <a:buFont typeface="Exo"/>
              <a:buNone/>
              <a:defRPr sz="5500" b="0" i="0" u="none" strike="noStrike" cap="none">
                <a:solidFill>
                  <a:srgbClr val="2F4060"/>
                </a:solidFill>
                <a:latin typeface="Exo"/>
                <a:ea typeface="Exo"/>
                <a:cs typeface="Exo"/>
                <a:sym typeface="Exo"/>
              </a:defRPr>
            </a:lvl1pPr>
            <a:lvl2pPr marL="914400" marR="0" lvl="1" indent="-657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6750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657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6750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119" name="Google Shape;119;p21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6760" y="-56967"/>
            <a:ext cx="1751321" cy="31187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Light 2">
  <p:cSld name="Title Light 2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3" descr="impact360-logo-rgbvert-rev-alliance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832577" y="1276045"/>
            <a:ext cx="7447907" cy="5146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3" descr="impact360-logo-rgbvert-alliance.png"/>
          <p:cNvPicPr preferRelativeResize="0"/>
          <p:nvPr/>
        </p:nvPicPr>
        <p:blipFill rotWithShape="1">
          <a:blip r:embed="rId3">
            <a:alphaModFix/>
          </a:blip>
          <a:srcRect t="50" b="49"/>
          <a:stretch/>
        </p:blipFill>
        <p:spPr>
          <a:xfrm>
            <a:off x="8832577" y="1276045"/>
            <a:ext cx="7447907" cy="5146376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23609166" y="13055600"/>
            <a:ext cx="371029" cy="4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body" idx="1"/>
          </p:nvPr>
        </p:nvSpPr>
        <p:spPr>
          <a:xfrm>
            <a:off x="5570736" y="7461250"/>
            <a:ext cx="13971587" cy="1612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12750"/>
              <a:buFont typeface="Exo"/>
              <a:buNone/>
              <a:defRPr sz="8500" b="1" i="0" u="none" strike="noStrike" cap="none">
                <a:solidFill>
                  <a:srgbClr val="2F4060"/>
                </a:solidFill>
                <a:latin typeface="Exo"/>
                <a:ea typeface="Exo"/>
                <a:cs typeface="Exo"/>
                <a:sym typeface="Exo"/>
              </a:defRPr>
            </a:lvl1pPr>
            <a:lvl2pPr marL="914400" marR="0" lvl="1" indent="-657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6750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657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6750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body" idx="2"/>
          </p:nvPr>
        </p:nvSpPr>
        <p:spPr>
          <a:xfrm>
            <a:off x="5570538" y="9074150"/>
            <a:ext cx="13971587" cy="1719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8250"/>
              <a:buFont typeface="Exo"/>
              <a:buNone/>
              <a:defRPr sz="5500" b="0" i="0" u="none" strike="noStrike" cap="none">
                <a:solidFill>
                  <a:srgbClr val="2F4060"/>
                </a:solidFill>
                <a:latin typeface="Exo"/>
                <a:ea typeface="Exo"/>
                <a:cs typeface="Exo"/>
                <a:sym typeface="Exo"/>
              </a:defRPr>
            </a:lvl1pPr>
            <a:lvl2pPr marL="914400" marR="0" lvl="1" indent="-657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6750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657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6750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18" name="Google Shape;18;p3" descr="Im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56760" y="-56967"/>
            <a:ext cx="1751321" cy="31187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ndard Page" type="tx">
  <p:cSld name="TITLE_AND_BODY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2"/>
          <p:cNvSpPr txBox="1">
            <a:spLocks noGrp="1"/>
          </p:cNvSpPr>
          <p:nvPr>
            <p:ph type="body" idx="1"/>
          </p:nvPr>
        </p:nvSpPr>
        <p:spPr>
          <a:xfrm>
            <a:off x="1446482" y="1446975"/>
            <a:ext cx="21491100" cy="13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6000"/>
              <a:buFont typeface="Exo"/>
              <a:buNone/>
              <a:defRPr sz="6000" b="1" i="0" u="none" strike="noStrike" cap="none">
                <a:solidFill>
                  <a:srgbClr val="2F4060"/>
                </a:solidFill>
                <a:latin typeface="Exo"/>
                <a:ea typeface="Exo"/>
                <a:cs typeface="Exo"/>
                <a:sym typeface="Exo"/>
              </a:defRPr>
            </a:lvl1pPr>
            <a:lvl2pPr marL="914400" marR="0" lvl="1" indent="-657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6750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657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6750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22" name="Google Shape;122;p22"/>
          <p:cNvSpPr txBox="1">
            <a:spLocks noGrp="1"/>
          </p:cNvSpPr>
          <p:nvPr>
            <p:ph type="body" idx="2"/>
          </p:nvPr>
        </p:nvSpPr>
        <p:spPr>
          <a:xfrm>
            <a:off x="1410429" y="2876549"/>
            <a:ext cx="21491100" cy="30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657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6750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657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6750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657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6750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23" name="Google Shape;123;p22"/>
          <p:cNvSpPr txBox="1">
            <a:spLocks noGrp="1"/>
          </p:cNvSpPr>
          <p:nvPr>
            <p:ph type="sldNum" idx="12"/>
          </p:nvPr>
        </p:nvSpPr>
        <p:spPr>
          <a:xfrm>
            <a:off x="23609166" y="13055600"/>
            <a:ext cx="371100" cy="4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24" name="Google Shape;124;p22" descr="impact360-logo-rgbmark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567019" y="120148"/>
            <a:ext cx="1751321" cy="17513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 Column">
  <p:cSld name="2 Column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3"/>
          <p:cNvSpPr txBox="1">
            <a:spLocks noGrp="1"/>
          </p:cNvSpPr>
          <p:nvPr>
            <p:ph type="body" idx="1"/>
          </p:nvPr>
        </p:nvSpPr>
        <p:spPr>
          <a:xfrm>
            <a:off x="1446482" y="1446975"/>
            <a:ext cx="21491100" cy="13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6000"/>
              <a:buFont typeface="Exo"/>
              <a:buNone/>
              <a:defRPr sz="6000" b="1" i="0" u="none" strike="noStrike" cap="none">
                <a:solidFill>
                  <a:srgbClr val="2F4060"/>
                </a:solidFill>
                <a:latin typeface="Exo"/>
                <a:ea typeface="Exo"/>
                <a:cs typeface="Exo"/>
                <a:sym typeface="Exo"/>
              </a:defRPr>
            </a:lvl1pPr>
            <a:lvl2pPr marL="914400" marR="0" lvl="1" indent="-657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6750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657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6750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27" name="Google Shape;127;p23"/>
          <p:cNvSpPr txBox="1">
            <a:spLocks noGrp="1"/>
          </p:cNvSpPr>
          <p:nvPr>
            <p:ph type="body" idx="2"/>
          </p:nvPr>
        </p:nvSpPr>
        <p:spPr>
          <a:xfrm>
            <a:off x="1410429" y="3921932"/>
            <a:ext cx="9913800" cy="29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3400"/>
              <a:buFont typeface="Roboto"/>
              <a:buNone/>
              <a:defRPr sz="34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657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6750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657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6750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28" name="Google Shape;128;p23"/>
          <p:cNvSpPr txBox="1">
            <a:spLocks noGrp="1"/>
          </p:cNvSpPr>
          <p:nvPr>
            <p:ph type="body" idx="3"/>
          </p:nvPr>
        </p:nvSpPr>
        <p:spPr>
          <a:xfrm>
            <a:off x="12129229" y="3921932"/>
            <a:ext cx="10019700" cy="29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3400"/>
              <a:buFont typeface="Roboto"/>
              <a:buNone/>
              <a:defRPr sz="34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657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6750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657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6750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129" name="Google Shape;129;p23" descr="Imag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6760" y="-56967"/>
            <a:ext cx="1751321" cy="3118791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3"/>
          <p:cNvSpPr txBox="1">
            <a:spLocks noGrp="1"/>
          </p:cNvSpPr>
          <p:nvPr>
            <p:ph type="sldNum" idx="12"/>
          </p:nvPr>
        </p:nvSpPr>
        <p:spPr>
          <a:xfrm>
            <a:off x="23612920" y="13055600"/>
            <a:ext cx="371100" cy="4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31" name="Google Shape;131;p23" descr="impact360-logo-rgbmark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567019" y="120148"/>
            <a:ext cx="1751321" cy="1751322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3"/>
          <p:cNvSpPr txBox="1"/>
          <p:nvPr/>
        </p:nvSpPr>
        <p:spPr>
          <a:xfrm>
            <a:off x="403806" y="13084393"/>
            <a:ext cx="106194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Roboto"/>
              <a:buNone/>
            </a:pPr>
            <a:r>
              <a:rPr lang="en-US" sz="16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©2019 Impact360 Alliance. All rights reserved.</a:t>
            </a:r>
            <a:endParaRPr/>
          </a:p>
        </p:txBody>
      </p:sp>
      <p:sp>
        <p:nvSpPr>
          <p:cNvPr id="133" name="Google Shape;133;p23"/>
          <p:cNvSpPr txBox="1">
            <a:spLocks noGrp="1"/>
          </p:cNvSpPr>
          <p:nvPr>
            <p:ph type="body" idx="4"/>
          </p:nvPr>
        </p:nvSpPr>
        <p:spPr>
          <a:xfrm>
            <a:off x="1410429" y="2861228"/>
            <a:ext cx="129639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4400"/>
              <a:buFont typeface="Exo"/>
              <a:buNone/>
              <a:defRPr sz="4400" b="1" i="0" u="none" strike="noStrike" cap="none">
                <a:solidFill>
                  <a:srgbClr val="2F4060"/>
                </a:solidFill>
                <a:latin typeface="Exo"/>
                <a:ea typeface="Exo"/>
                <a:cs typeface="Exo"/>
                <a:sym typeface="Exo"/>
              </a:defRPr>
            </a:lvl1pPr>
            <a:lvl2pPr marL="914400" marR="0" lvl="1" indent="-657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6750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657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6750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 Column">
  <p:cSld name="3 Column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4"/>
          <p:cNvSpPr txBox="1">
            <a:spLocks noGrp="1"/>
          </p:cNvSpPr>
          <p:nvPr>
            <p:ph type="body" idx="1"/>
          </p:nvPr>
        </p:nvSpPr>
        <p:spPr>
          <a:xfrm>
            <a:off x="1446482" y="1446975"/>
            <a:ext cx="21491100" cy="13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6000"/>
              <a:buFont typeface="Exo"/>
              <a:buNone/>
              <a:defRPr sz="6000" b="1" i="0" u="none" strike="noStrike" cap="none">
                <a:solidFill>
                  <a:srgbClr val="2F4060"/>
                </a:solidFill>
                <a:latin typeface="Exo"/>
                <a:ea typeface="Exo"/>
                <a:cs typeface="Exo"/>
                <a:sym typeface="Exo"/>
              </a:defRPr>
            </a:lvl1pPr>
            <a:lvl2pPr marL="914400" marR="0" lvl="1" indent="-657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6750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657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6750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36" name="Google Shape;136;p24"/>
          <p:cNvSpPr txBox="1">
            <a:spLocks noGrp="1"/>
          </p:cNvSpPr>
          <p:nvPr>
            <p:ph type="body" idx="2"/>
          </p:nvPr>
        </p:nvSpPr>
        <p:spPr>
          <a:xfrm>
            <a:off x="1410429" y="3921932"/>
            <a:ext cx="6603900" cy="467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3400"/>
              <a:buFont typeface="Roboto"/>
              <a:buNone/>
              <a:defRPr sz="34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657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6750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657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6750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37" name="Google Shape;137;p24"/>
          <p:cNvSpPr txBox="1">
            <a:spLocks noGrp="1"/>
          </p:cNvSpPr>
          <p:nvPr>
            <p:ph type="body" idx="3"/>
          </p:nvPr>
        </p:nvSpPr>
        <p:spPr>
          <a:xfrm>
            <a:off x="8890000" y="3921932"/>
            <a:ext cx="6603900" cy="467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3400"/>
              <a:buFont typeface="Roboto"/>
              <a:buNone/>
              <a:defRPr sz="34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657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6750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657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6750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138" name="Google Shape;138;p24" descr="Imag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6760" y="-56967"/>
            <a:ext cx="1751321" cy="3118791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4"/>
          <p:cNvSpPr txBox="1">
            <a:spLocks noGrp="1"/>
          </p:cNvSpPr>
          <p:nvPr>
            <p:ph type="sldNum" idx="12"/>
          </p:nvPr>
        </p:nvSpPr>
        <p:spPr>
          <a:xfrm>
            <a:off x="23612920" y="13055600"/>
            <a:ext cx="371100" cy="4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40" name="Google Shape;140;p24" descr="impact360-logo-rgbmark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567019" y="120148"/>
            <a:ext cx="1751321" cy="1751322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24"/>
          <p:cNvSpPr txBox="1"/>
          <p:nvPr/>
        </p:nvSpPr>
        <p:spPr>
          <a:xfrm>
            <a:off x="403806" y="13084393"/>
            <a:ext cx="106194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Roboto"/>
              <a:buNone/>
            </a:pPr>
            <a:r>
              <a:rPr lang="en-US" sz="16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©2019 Impact360 Alliance. All rights reserved.</a:t>
            </a:r>
            <a:endParaRPr/>
          </a:p>
        </p:txBody>
      </p:sp>
      <p:sp>
        <p:nvSpPr>
          <p:cNvPr id="142" name="Google Shape;142;p24"/>
          <p:cNvSpPr txBox="1">
            <a:spLocks noGrp="1"/>
          </p:cNvSpPr>
          <p:nvPr>
            <p:ph type="body" idx="4"/>
          </p:nvPr>
        </p:nvSpPr>
        <p:spPr>
          <a:xfrm>
            <a:off x="16267545" y="3921932"/>
            <a:ext cx="6603900" cy="467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3400"/>
              <a:buFont typeface="Roboto"/>
              <a:buNone/>
              <a:defRPr sz="34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657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6750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657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6750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43" name="Google Shape;143;p24"/>
          <p:cNvSpPr txBox="1">
            <a:spLocks noGrp="1"/>
          </p:cNvSpPr>
          <p:nvPr>
            <p:ph type="body" idx="5"/>
          </p:nvPr>
        </p:nvSpPr>
        <p:spPr>
          <a:xfrm>
            <a:off x="1410429" y="2861228"/>
            <a:ext cx="66675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4400"/>
              <a:buFont typeface="Exo"/>
              <a:buNone/>
              <a:defRPr sz="4400" b="1" i="0" u="none" strike="noStrike" cap="none">
                <a:solidFill>
                  <a:srgbClr val="2F4060"/>
                </a:solidFill>
                <a:latin typeface="Exo"/>
                <a:ea typeface="Exo"/>
                <a:cs typeface="Exo"/>
                <a:sym typeface="Exo"/>
              </a:defRPr>
            </a:lvl1pPr>
            <a:lvl2pPr marL="914400" marR="0" lvl="1" indent="-657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6750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657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6750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44" name="Google Shape;144;p24"/>
          <p:cNvSpPr txBox="1">
            <a:spLocks noGrp="1"/>
          </p:cNvSpPr>
          <p:nvPr>
            <p:ph type="body" idx="6"/>
          </p:nvPr>
        </p:nvSpPr>
        <p:spPr>
          <a:xfrm>
            <a:off x="8908509" y="2861228"/>
            <a:ext cx="66039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4400"/>
              <a:buFont typeface="Exo"/>
              <a:buNone/>
              <a:defRPr sz="4400" b="1" i="0" u="none" strike="noStrike" cap="none">
                <a:solidFill>
                  <a:srgbClr val="2F4060"/>
                </a:solidFill>
                <a:latin typeface="Exo"/>
                <a:ea typeface="Exo"/>
                <a:cs typeface="Exo"/>
                <a:sym typeface="Exo"/>
              </a:defRPr>
            </a:lvl1pPr>
            <a:lvl2pPr marL="914400" marR="0" lvl="1" indent="-657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6750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657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6750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45" name="Google Shape;145;p24"/>
          <p:cNvSpPr txBox="1">
            <a:spLocks noGrp="1"/>
          </p:cNvSpPr>
          <p:nvPr>
            <p:ph type="body" idx="7"/>
          </p:nvPr>
        </p:nvSpPr>
        <p:spPr>
          <a:xfrm>
            <a:off x="16261242" y="2861228"/>
            <a:ext cx="66762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4400"/>
              <a:buFont typeface="Exo"/>
              <a:buNone/>
              <a:defRPr sz="4400" b="1" i="0" u="none" strike="noStrike" cap="none">
                <a:solidFill>
                  <a:srgbClr val="2F4060"/>
                </a:solidFill>
                <a:latin typeface="Exo"/>
                <a:ea typeface="Exo"/>
                <a:cs typeface="Exo"/>
                <a:sym typeface="Exo"/>
              </a:defRPr>
            </a:lvl1pPr>
            <a:lvl2pPr marL="914400" marR="0" lvl="1" indent="-657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6750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657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6750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Large Bullets">
  <p:cSld name="Large Bullets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5"/>
          <p:cNvSpPr txBox="1">
            <a:spLocks noGrp="1"/>
          </p:cNvSpPr>
          <p:nvPr>
            <p:ph type="sldNum" idx="12"/>
          </p:nvPr>
        </p:nvSpPr>
        <p:spPr>
          <a:xfrm>
            <a:off x="23612920" y="13055600"/>
            <a:ext cx="371100" cy="4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8" name="Google Shape;148;p25"/>
          <p:cNvSpPr txBox="1">
            <a:spLocks noGrp="1"/>
          </p:cNvSpPr>
          <p:nvPr>
            <p:ph type="body" idx="1"/>
          </p:nvPr>
        </p:nvSpPr>
        <p:spPr>
          <a:xfrm>
            <a:off x="1382982" y="1307275"/>
            <a:ext cx="21491100" cy="13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8500"/>
              <a:buFont typeface="Exo"/>
              <a:buNone/>
              <a:defRPr sz="8500" b="1" i="0" u="none" strike="noStrike" cap="none">
                <a:solidFill>
                  <a:srgbClr val="2F4060"/>
                </a:solidFill>
                <a:latin typeface="Exo"/>
                <a:ea typeface="Exo"/>
                <a:cs typeface="Exo"/>
                <a:sym typeface="Exo"/>
              </a:defRPr>
            </a:lvl1pPr>
            <a:lvl2pPr marL="914400" marR="0" lvl="1" indent="-657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6750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657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6750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49" name="Google Shape;149;p25"/>
          <p:cNvSpPr txBox="1">
            <a:spLocks noGrp="1"/>
          </p:cNvSpPr>
          <p:nvPr>
            <p:ph type="body" idx="2"/>
          </p:nvPr>
        </p:nvSpPr>
        <p:spPr>
          <a:xfrm>
            <a:off x="1410429" y="3511549"/>
            <a:ext cx="21436200" cy="26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65722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6750"/>
              <a:buFont typeface="Roboto"/>
              <a:buChar char="•"/>
              <a:defRPr sz="45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65722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6750"/>
              <a:buFont typeface="Roboto"/>
              <a:buChar char="•"/>
              <a:defRPr sz="45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65722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6750"/>
              <a:buFont typeface="Roboto"/>
              <a:buChar char="•"/>
              <a:defRPr sz="45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150" name="Google Shape;150;p25" descr="Imag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6760" y="-56967"/>
            <a:ext cx="1751321" cy="3118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5" descr="impact360-logo-rgbmark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567019" y="120148"/>
            <a:ext cx="1751321" cy="1751322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5"/>
          <p:cNvSpPr txBox="1"/>
          <p:nvPr/>
        </p:nvSpPr>
        <p:spPr>
          <a:xfrm>
            <a:off x="403806" y="13084393"/>
            <a:ext cx="106194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Roboto"/>
              <a:buNone/>
            </a:pPr>
            <a:r>
              <a:rPr lang="en-US" sz="16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©2019 Impact360 Alliance. All rights reserved.</a:t>
            </a:r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Large Text">
  <p:cSld name="Large 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6"/>
          <p:cNvSpPr txBox="1">
            <a:spLocks noGrp="1"/>
          </p:cNvSpPr>
          <p:nvPr>
            <p:ph type="body" idx="1"/>
          </p:nvPr>
        </p:nvSpPr>
        <p:spPr>
          <a:xfrm>
            <a:off x="1382982" y="1307275"/>
            <a:ext cx="21491100" cy="13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8500"/>
              <a:buFont typeface="Exo"/>
              <a:buNone/>
              <a:defRPr sz="8500" b="1" i="0" u="none" strike="noStrike" cap="none">
                <a:solidFill>
                  <a:srgbClr val="2F4060"/>
                </a:solidFill>
                <a:latin typeface="Exo"/>
                <a:ea typeface="Exo"/>
                <a:cs typeface="Exo"/>
                <a:sym typeface="Exo"/>
              </a:defRPr>
            </a:lvl1pPr>
            <a:lvl2pPr marL="914400" marR="0" lvl="1" indent="-657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6750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657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6750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55" name="Google Shape;155;p26"/>
          <p:cNvSpPr txBox="1">
            <a:spLocks noGrp="1"/>
          </p:cNvSpPr>
          <p:nvPr>
            <p:ph type="body" idx="2"/>
          </p:nvPr>
        </p:nvSpPr>
        <p:spPr>
          <a:xfrm>
            <a:off x="1410429" y="3358058"/>
            <a:ext cx="21436200" cy="23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4500"/>
              <a:buFont typeface="Roboto"/>
              <a:buNone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657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6750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657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6750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156" name="Google Shape;156;p26" descr="Imag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6760" y="-56967"/>
            <a:ext cx="1751321" cy="3118791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6"/>
          <p:cNvSpPr txBox="1">
            <a:spLocks noGrp="1"/>
          </p:cNvSpPr>
          <p:nvPr>
            <p:ph type="sldNum" idx="12"/>
          </p:nvPr>
        </p:nvSpPr>
        <p:spPr>
          <a:xfrm>
            <a:off x="23612920" y="13055600"/>
            <a:ext cx="371100" cy="4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58" name="Google Shape;158;p26" descr="impact360-logo-rgbmark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567019" y="120148"/>
            <a:ext cx="1751321" cy="1751322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6"/>
          <p:cNvSpPr txBox="1"/>
          <p:nvPr/>
        </p:nvSpPr>
        <p:spPr>
          <a:xfrm>
            <a:off x="403806" y="13084393"/>
            <a:ext cx="106194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Roboto"/>
              <a:buNone/>
            </a:pPr>
            <a:r>
              <a:rPr lang="en-US" sz="16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©2019 Impact360 Alliance. All rights reserved.</a:t>
            </a:r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Feature Text Split">
  <p:cSld name="Feature Text Split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7"/>
          <p:cNvSpPr txBox="1">
            <a:spLocks noGrp="1"/>
          </p:cNvSpPr>
          <p:nvPr>
            <p:ph type="body" idx="1"/>
          </p:nvPr>
        </p:nvSpPr>
        <p:spPr>
          <a:xfrm>
            <a:off x="1504869" y="2539020"/>
            <a:ext cx="9937800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8500"/>
              <a:buFont typeface="Exo"/>
              <a:buNone/>
              <a:defRPr sz="8500" b="1" i="0" u="none" strike="noStrike" cap="none">
                <a:solidFill>
                  <a:srgbClr val="2F4060"/>
                </a:solidFill>
                <a:latin typeface="Exo"/>
                <a:ea typeface="Exo"/>
                <a:cs typeface="Exo"/>
                <a:sym typeface="Exo"/>
              </a:defRPr>
            </a:lvl1pPr>
            <a:lvl2pPr marL="914400" marR="0" lvl="1" indent="-657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6750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657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6750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62" name="Google Shape;162;p27"/>
          <p:cNvSpPr txBox="1">
            <a:spLocks noGrp="1"/>
          </p:cNvSpPr>
          <p:nvPr>
            <p:ph type="body" idx="2"/>
          </p:nvPr>
        </p:nvSpPr>
        <p:spPr>
          <a:xfrm>
            <a:off x="12186915" y="2533243"/>
            <a:ext cx="9937800" cy="751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500"/>
              <a:buFont typeface="Exo"/>
              <a:buNone/>
              <a:defRPr sz="5500" b="1" i="0" u="none" strike="noStrike" cap="none">
                <a:solidFill>
                  <a:srgbClr val="5698B2"/>
                </a:solidFill>
                <a:latin typeface="Exo"/>
                <a:ea typeface="Exo"/>
                <a:cs typeface="Exo"/>
                <a:sym typeface="Exo"/>
              </a:defRPr>
            </a:lvl1pPr>
            <a:lvl2pPr marL="914400" marR="0" lvl="1" indent="-657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6750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657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6750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163" name="Google Shape;163;p27" descr="Imag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6760" y="-56967"/>
            <a:ext cx="1751321" cy="3118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7" descr="impact360-logo-rgbmark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567019" y="120148"/>
            <a:ext cx="1751321" cy="1751322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7"/>
          <p:cNvSpPr txBox="1">
            <a:spLocks noGrp="1"/>
          </p:cNvSpPr>
          <p:nvPr>
            <p:ph type="sldNum" idx="12"/>
          </p:nvPr>
        </p:nvSpPr>
        <p:spPr>
          <a:xfrm>
            <a:off x="23652252" y="13055600"/>
            <a:ext cx="3318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Proxima Nova"/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Proxima Nova"/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Proxima Nova"/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Proxima Nova"/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Proxima Nova"/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Proxima Nova"/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Proxima Nova"/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Proxima Nova"/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Proxima Nova"/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800" b="0" i="0" u="none" strike="noStrike" cap="none">
              <a:solidFill>
                <a:srgbClr val="2F4060"/>
              </a:solidFill>
            </a:endParaRPr>
          </a:p>
        </p:txBody>
      </p:sp>
      <p:sp>
        <p:nvSpPr>
          <p:cNvPr id="166" name="Google Shape;166;p27"/>
          <p:cNvSpPr txBox="1"/>
          <p:nvPr/>
        </p:nvSpPr>
        <p:spPr>
          <a:xfrm>
            <a:off x="403806" y="13084393"/>
            <a:ext cx="106194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Roboto"/>
              <a:buNone/>
            </a:pPr>
            <a:r>
              <a:rPr lang="en-US" sz="16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©2019 Impact360 Alliance. All rights reserved.</a:t>
            </a:r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tandard Photo Split">
  <p:cSld name="Standard Photo Split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8"/>
          <p:cNvSpPr txBox="1">
            <a:spLocks noGrp="1"/>
          </p:cNvSpPr>
          <p:nvPr>
            <p:ph type="sldNum" idx="12"/>
          </p:nvPr>
        </p:nvSpPr>
        <p:spPr>
          <a:xfrm>
            <a:off x="23612920" y="13055600"/>
            <a:ext cx="371100" cy="4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9" name="Google Shape;169;p28"/>
          <p:cNvSpPr txBox="1">
            <a:spLocks noGrp="1"/>
          </p:cNvSpPr>
          <p:nvPr>
            <p:ph type="body" idx="1"/>
          </p:nvPr>
        </p:nvSpPr>
        <p:spPr>
          <a:xfrm>
            <a:off x="1446482" y="1446975"/>
            <a:ext cx="9758400" cy="13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6000"/>
              <a:buFont typeface="Exo"/>
              <a:buNone/>
              <a:defRPr sz="6000" b="1" i="0" u="none" strike="noStrike" cap="none">
                <a:solidFill>
                  <a:srgbClr val="2F4060"/>
                </a:solidFill>
                <a:latin typeface="Exo"/>
                <a:ea typeface="Exo"/>
                <a:cs typeface="Exo"/>
                <a:sym typeface="Exo"/>
              </a:defRPr>
            </a:lvl1pPr>
            <a:lvl2pPr marL="914400" marR="0" lvl="1" indent="-657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6750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657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6750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70" name="Google Shape;170;p28"/>
          <p:cNvSpPr txBox="1">
            <a:spLocks noGrp="1"/>
          </p:cNvSpPr>
          <p:nvPr>
            <p:ph type="body" idx="2"/>
          </p:nvPr>
        </p:nvSpPr>
        <p:spPr>
          <a:xfrm>
            <a:off x="1410429" y="2876549"/>
            <a:ext cx="9758400" cy="36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657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6750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657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6750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657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6750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71" name="Google Shape;171;p28"/>
          <p:cNvSpPr>
            <a:spLocks noGrp="1"/>
          </p:cNvSpPr>
          <p:nvPr>
            <p:ph type="pic" idx="3"/>
          </p:nvPr>
        </p:nvSpPr>
        <p:spPr>
          <a:xfrm>
            <a:off x="12237243" y="-57731"/>
            <a:ext cx="13370400" cy="138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6750"/>
              <a:buFont typeface="Roboto"/>
              <a:buNone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6750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6750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172" name="Google Shape;172;p28" descr="Imag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6760" y="-56967"/>
            <a:ext cx="1751321" cy="3118791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8"/>
          <p:cNvSpPr txBox="1"/>
          <p:nvPr/>
        </p:nvSpPr>
        <p:spPr>
          <a:xfrm>
            <a:off x="403806" y="13084393"/>
            <a:ext cx="106194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Roboto"/>
              <a:buNone/>
            </a:pPr>
            <a:r>
              <a:rPr lang="en-US" sz="16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©2019 Impact360 Alliance. All rights reserved.</a:t>
            </a:r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">
  <p:cSld name="Section Title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29" descr="impact-360-alliance-banner-collaboration-natural-hazard-v2.jpg"/>
          <p:cNvPicPr preferRelativeResize="0"/>
          <p:nvPr/>
        </p:nvPicPr>
        <p:blipFill rotWithShape="1">
          <a:blip r:embed="rId2">
            <a:alphaModFix/>
          </a:blip>
          <a:srcRect l="8277" r="8277"/>
          <a:stretch/>
        </p:blipFill>
        <p:spPr>
          <a:xfrm>
            <a:off x="-62437" y="-44432"/>
            <a:ext cx="24508875" cy="13804864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9"/>
          <p:cNvSpPr/>
          <p:nvPr/>
        </p:nvSpPr>
        <p:spPr>
          <a:xfrm>
            <a:off x="5362087" y="8891778"/>
            <a:ext cx="17458200" cy="513734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779" y="169"/>
                </a:moveTo>
                <a:lnTo>
                  <a:pt x="0" y="21600"/>
                </a:lnTo>
                <a:lnTo>
                  <a:pt x="17891" y="21452"/>
                </a:lnTo>
                <a:lnTo>
                  <a:pt x="21600" y="0"/>
                </a:lnTo>
                <a:lnTo>
                  <a:pt x="3779" y="169"/>
                </a:lnTo>
                <a:close/>
              </a:path>
            </a:pathLst>
          </a:custGeom>
          <a:solidFill>
            <a:srgbClr val="5698B2">
              <a:alpha val="70200"/>
            </a:srgb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Helvetica Neue"/>
              <a:buNone/>
            </a:pPr>
            <a:endParaRPr sz="3500" b="0" i="0" u="none" strike="noStrike" cap="none">
              <a:solidFill>
                <a:srgbClr val="666666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77" name="Google Shape;177;p29"/>
          <p:cNvSpPr txBox="1">
            <a:spLocks noGrp="1"/>
          </p:cNvSpPr>
          <p:nvPr>
            <p:ph type="body" idx="1"/>
          </p:nvPr>
        </p:nvSpPr>
        <p:spPr>
          <a:xfrm>
            <a:off x="7976151" y="9912927"/>
            <a:ext cx="12230100" cy="275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0"/>
              <a:buFont typeface="Exo"/>
              <a:buNone/>
              <a:defRPr sz="7000" b="1" i="0" u="none" strike="noStrike" cap="none">
                <a:solidFill>
                  <a:srgbClr val="FFFFFF"/>
                </a:solidFill>
                <a:latin typeface="Exo"/>
                <a:ea typeface="Exo"/>
                <a:cs typeface="Exo"/>
                <a:sym typeface="Exo"/>
              </a:defRPr>
            </a:lvl1pPr>
            <a:lvl2pPr marL="914400" marR="0" lvl="1" indent="-657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6750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657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6750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78" name="Google Shape;178;p29"/>
          <p:cNvSpPr txBox="1">
            <a:spLocks noGrp="1"/>
          </p:cNvSpPr>
          <p:nvPr>
            <p:ph type="sldNum" idx="12"/>
          </p:nvPr>
        </p:nvSpPr>
        <p:spPr>
          <a:xfrm>
            <a:off x="23435752" y="13081000"/>
            <a:ext cx="383100" cy="3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hoto">
  <p:cSld name="Photo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30" descr="shutterstock_1303587826-edit-web.jpg"/>
          <p:cNvPicPr preferRelativeResize="0"/>
          <p:nvPr/>
        </p:nvPicPr>
        <p:blipFill rotWithShape="1">
          <a:blip r:embed="rId2">
            <a:alphaModFix/>
          </a:blip>
          <a:srcRect t="7308" b="7308"/>
          <a:stretch/>
        </p:blipFill>
        <p:spPr>
          <a:xfrm>
            <a:off x="-5858" y="-83543"/>
            <a:ext cx="24395715" cy="13883085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30"/>
          <p:cNvSpPr txBox="1">
            <a:spLocks noGrp="1"/>
          </p:cNvSpPr>
          <p:nvPr>
            <p:ph type="sldNum" idx="12"/>
          </p:nvPr>
        </p:nvSpPr>
        <p:spPr>
          <a:xfrm>
            <a:off x="23606605" y="13081000"/>
            <a:ext cx="383100" cy="3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losing">
  <p:cSld name="Closing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31" descr="Imag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6760" y="-56967"/>
            <a:ext cx="1751321" cy="3118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31" descr="impact360-logo-rgbhoriz-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92511" y="2551101"/>
            <a:ext cx="9229516" cy="2830667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31"/>
          <p:cNvSpPr txBox="1"/>
          <p:nvPr/>
        </p:nvSpPr>
        <p:spPr>
          <a:xfrm>
            <a:off x="403806" y="13084393"/>
            <a:ext cx="106194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Roboto"/>
              <a:buNone/>
            </a:pPr>
            <a:r>
              <a:rPr lang="en-US" sz="16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©2019 Impact360 Alliance. All rights reserved.</a:t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Light 2 1">
  <p:cSld name="Title Light 2_1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4" descr="impact360-logo-rgbvert-rev-alliance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832577" y="1276045"/>
            <a:ext cx="7447907" cy="514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4" descr="impact360-logo-rgbvert-alliance.png"/>
          <p:cNvPicPr preferRelativeResize="0"/>
          <p:nvPr/>
        </p:nvPicPr>
        <p:blipFill rotWithShape="1">
          <a:blip r:embed="rId3">
            <a:alphaModFix/>
          </a:blip>
          <a:srcRect t="49" b="49"/>
          <a:stretch/>
        </p:blipFill>
        <p:spPr>
          <a:xfrm>
            <a:off x="8832577" y="1276045"/>
            <a:ext cx="7447906" cy="5146375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23609166" y="13055600"/>
            <a:ext cx="371100" cy="4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/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/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/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/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/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/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/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/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3" name="Google Shape;23;p4" descr="Im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56760" y="-56967"/>
            <a:ext cx="1751321" cy="31187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ulleted">
  <p:cSld name="Bulleted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3"/>
          <p:cNvSpPr txBox="1">
            <a:spLocks noGrp="1"/>
          </p:cNvSpPr>
          <p:nvPr>
            <p:ph type="body" idx="1"/>
          </p:nvPr>
        </p:nvSpPr>
        <p:spPr>
          <a:xfrm>
            <a:off x="1446482" y="1446975"/>
            <a:ext cx="21491100" cy="13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6000"/>
              <a:buFont typeface="Exo"/>
              <a:buNone/>
              <a:defRPr sz="6000" b="1" i="0" u="none" strike="noStrike" cap="none">
                <a:solidFill>
                  <a:srgbClr val="2F4060"/>
                </a:solidFill>
                <a:latin typeface="Exo"/>
                <a:ea typeface="Exo"/>
                <a:cs typeface="Exo"/>
                <a:sym typeface="Exo"/>
              </a:defRPr>
            </a:lvl1pPr>
            <a:lvl2pPr marL="914400" marR="0" lvl="1" indent="-657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6750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657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6750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89" name="Google Shape;189;p33"/>
          <p:cNvSpPr txBox="1">
            <a:spLocks noGrp="1"/>
          </p:cNvSpPr>
          <p:nvPr>
            <p:ph type="body" idx="2"/>
          </p:nvPr>
        </p:nvSpPr>
        <p:spPr>
          <a:xfrm>
            <a:off x="1473928" y="2863849"/>
            <a:ext cx="21436200" cy="271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657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6750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657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6750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657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6750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190" name="Google Shape;190;p33" descr="Imag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6760" y="-56967"/>
            <a:ext cx="1751321" cy="3118791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33"/>
          <p:cNvSpPr txBox="1">
            <a:spLocks noGrp="1"/>
          </p:cNvSpPr>
          <p:nvPr>
            <p:ph type="sldNum" idx="12"/>
          </p:nvPr>
        </p:nvSpPr>
        <p:spPr>
          <a:xfrm>
            <a:off x="23612920" y="13055600"/>
            <a:ext cx="371100" cy="4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Light 2 copy">
  <p:cSld name="Title Light 2 cop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5" descr="impact360-logo-rgbmark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567019" y="120148"/>
            <a:ext cx="1751321" cy="1751322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5"/>
          <p:cNvSpPr txBox="1">
            <a:spLocks noGrp="1"/>
          </p:cNvSpPr>
          <p:nvPr>
            <p:ph type="sldNum" idx="12"/>
          </p:nvPr>
        </p:nvSpPr>
        <p:spPr>
          <a:xfrm>
            <a:off x="23609166" y="13055600"/>
            <a:ext cx="371029" cy="4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1"/>
          </p:nvPr>
        </p:nvSpPr>
        <p:spPr>
          <a:xfrm>
            <a:off x="5570736" y="5595874"/>
            <a:ext cx="13971587" cy="1612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12750"/>
              <a:buFont typeface="Exo"/>
              <a:buNone/>
              <a:defRPr sz="8500" b="1" i="0" u="none" strike="noStrike" cap="none">
                <a:solidFill>
                  <a:srgbClr val="2F4060"/>
                </a:solidFill>
                <a:latin typeface="Exo"/>
                <a:ea typeface="Exo"/>
                <a:cs typeface="Exo"/>
                <a:sym typeface="Exo"/>
              </a:defRPr>
            </a:lvl1pPr>
            <a:lvl2pPr marL="914400" marR="0" lvl="1" indent="-657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6750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657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6750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2"/>
          </p:nvPr>
        </p:nvSpPr>
        <p:spPr>
          <a:xfrm>
            <a:off x="5570538" y="7208774"/>
            <a:ext cx="13971587" cy="1719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8250"/>
              <a:buFont typeface="Exo"/>
              <a:buNone/>
              <a:defRPr sz="5500" b="0" i="0" u="none" strike="noStrike" cap="none">
                <a:solidFill>
                  <a:srgbClr val="2F4060"/>
                </a:solidFill>
                <a:latin typeface="Exo"/>
                <a:ea typeface="Exo"/>
                <a:cs typeface="Exo"/>
                <a:sym typeface="Exo"/>
              </a:defRPr>
            </a:lvl1pPr>
            <a:lvl2pPr marL="914400" marR="0" lvl="1" indent="-657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6750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657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6750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29" name="Google Shape;29;p5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6760" y="-56967"/>
            <a:ext cx="1751321" cy="31187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ndard Page" type="tx">
  <p:cSld name="TITLE_AND_BOD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>
            <a:spLocks noGrp="1"/>
          </p:cNvSpPr>
          <p:nvPr>
            <p:ph type="body" idx="1"/>
          </p:nvPr>
        </p:nvSpPr>
        <p:spPr>
          <a:xfrm>
            <a:off x="1446482" y="1446975"/>
            <a:ext cx="21491036" cy="13157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6000"/>
              <a:buFont typeface="Exo"/>
              <a:buNone/>
              <a:defRPr sz="6000" b="1" i="0" u="none" strike="noStrike" cap="none">
                <a:solidFill>
                  <a:srgbClr val="2F4060"/>
                </a:solidFill>
                <a:latin typeface="Exo"/>
                <a:ea typeface="Exo"/>
                <a:cs typeface="Exo"/>
                <a:sym typeface="Exo"/>
              </a:defRPr>
            </a:lvl1pPr>
            <a:lvl2pPr marL="914400" marR="0" lvl="1" indent="-657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6750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657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6750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body" idx="2"/>
          </p:nvPr>
        </p:nvSpPr>
        <p:spPr>
          <a:xfrm>
            <a:off x="1410429" y="2876549"/>
            <a:ext cx="21491036" cy="3060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657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6750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657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6750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657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6750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sldNum" idx="12"/>
          </p:nvPr>
        </p:nvSpPr>
        <p:spPr>
          <a:xfrm>
            <a:off x="23609166" y="13055600"/>
            <a:ext cx="371029" cy="4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4" name="Google Shape;34;p6" descr="impact360-logo-rgbmark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567019" y="120148"/>
            <a:ext cx="1751321" cy="17513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 Column">
  <p:cSld name="2 Colum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 txBox="1">
            <a:spLocks noGrp="1"/>
          </p:cNvSpPr>
          <p:nvPr>
            <p:ph type="body" idx="1"/>
          </p:nvPr>
        </p:nvSpPr>
        <p:spPr>
          <a:xfrm>
            <a:off x="1446482" y="1446975"/>
            <a:ext cx="21491036" cy="13157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6000"/>
              <a:buFont typeface="Exo"/>
              <a:buNone/>
              <a:defRPr sz="6000" b="1" i="0" u="none" strike="noStrike" cap="none">
                <a:solidFill>
                  <a:srgbClr val="2F4060"/>
                </a:solidFill>
                <a:latin typeface="Exo"/>
                <a:ea typeface="Exo"/>
                <a:cs typeface="Exo"/>
                <a:sym typeface="Exo"/>
              </a:defRPr>
            </a:lvl1pPr>
            <a:lvl2pPr marL="914400" marR="0" lvl="1" indent="-657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6750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657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6750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body" idx="2"/>
          </p:nvPr>
        </p:nvSpPr>
        <p:spPr>
          <a:xfrm>
            <a:off x="1410429" y="3921932"/>
            <a:ext cx="9913895" cy="2959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3400"/>
              <a:buFont typeface="Roboto"/>
              <a:buNone/>
              <a:defRPr sz="34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657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6750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657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6750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body" idx="3"/>
          </p:nvPr>
        </p:nvSpPr>
        <p:spPr>
          <a:xfrm>
            <a:off x="12129229" y="3921932"/>
            <a:ext cx="10019662" cy="2959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3400"/>
              <a:buFont typeface="Roboto"/>
              <a:buNone/>
              <a:defRPr sz="34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657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6750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657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6750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39" name="Google Shape;39;p7" descr="Imag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6760" y="-56967"/>
            <a:ext cx="1751321" cy="3118791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7"/>
          <p:cNvSpPr txBox="1">
            <a:spLocks noGrp="1"/>
          </p:cNvSpPr>
          <p:nvPr>
            <p:ph type="sldNum" idx="12"/>
          </p:nvPr>
        </p:nvSpPr>
        <p:spPr>
          <a:xfrm>
            <a:off x="23612920" y="13055600"/>
            <a:ext cx="371029" cy="4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1" name="Google Shape;41;p7" descr="impact360-logo-rgbmark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567019" y="120148"/>
            <a:ext cx="1751321" cy="1751322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7"/>
          <p:cNvSpPr txBox="1">
            <a:spLocks noGrp="1"/>
          </p:cNvSpPr>
          <p:nvPr>
            <p:ph type="body" idx="4"/>
          </p:nvPr>
        </p:nvSpPr>
        <p:spPr>
          <a:xfrm>
            <a:off x="1410429" y="2861228"/>
            <a:ext cx="12963939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4400"/>
              <a:buFont typeface="Exo"/>
              <a:buNone/>
              <a:defRPr sz="4400" b="1" i="0" u="none" strike="noStrike" cap="none">
                <a:solidFill>
                  <a:srgbClr val="2F4060"/>
                </a:solidFill>
                <a:latin typeface="Exo"/>
                <a:ea typeface="Exo"/>
                <a:cs typeface="Exo"/>
                <a:sym typeface="Exo"/>
              </a:defRPr>
            </a:lvl1pPr>
            <a:lvl2pPr marL="914400" marR="0" lvl="1" indent="-657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6750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657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6750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 Column">
  <p:cSld name="3 Colum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8"/>
          <p:cNvSpPr txBox="1">
            <a:spLocks noGrp="1"/>
          </p:cNvSpPr>
          <p:nvPr>
            <p:ph type="body" idx="1"/>
          </p:nvPr>
        </p:nvSpPr>
        <p:spPr>
          <a:xfrm>
            <a:off x="1446482" y="1446975"/>
            <a:ext cx="21491036" cy="13157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6000"/>
              <a:buFont typeface="Exo"/>
              <a:buNone/>
              <a:defRPr sz="6000" b="1" i="0" u="none" strike="noStrike" cap="none">
                <a:solidFill>
                  <a:srgbClr val="2F4060"/>
                </a:solidFill>
                <a:latin typeface="Exo"/>
                <a:ea typeface="Exo"/>
                <a:cs typeface="Exo"/>
                <a:sym typeface="Exo"/>
              </a:defRPr>
            </a:lvl1pPr>
            <a:lvl2pPr marL="914400" marR="0" lvl="1" indent="-657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6750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657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6750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body" idx="2"/>
          </p:nvPr>
        </p:nvSpPr>
        <p:spPr>
          <a:xfrm>
            <a:off x="1410429" y="3921932"/>
            <a:ext cx="6604001" cy="4673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3400"/>
              <a:buFont typeface="Roboto"/>
              <a:buNone/>
              <a:defRPr sz="34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657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6750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657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6750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body" idx="3"/>
          </p:nvPr>
        </p:nvSpPr>
        <p:spPr>
          <a:xfrm>
            <a:off x="8890000" y="3921932"/>
            <a:ext cx="6604000" cy="4673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3400"/>
              <a:buFont typeface="Roboto"/>
              <a:buNone/>
              <a:defRPr sz="34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657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6750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657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6750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47" name="Google Shape;47;p8" descr="Imag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6760" y="-56967"/>
            <a:ext cx="1751321" cy="3118791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8"/>
          <p:cNvSpPr txBox="1">
            <a:spLocks noGrp="1"/>
          </p:cNvSpPr>
          <p:nvPr>
            <p:ph type="sldNum" idx="12"/>
          </p:nvPr>
        </p:nvSpPr>
        <p:spPr>
          <a:xfrm>
            <a:off x="23612920" y="13055600"/>
            <a:ext cx="371029" cy="4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9" name="Google Shape;49;p8" descr="impact360-logo-rgbmark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567019" y="120148"/>
            <a:ext cx="1751321" cy="1751322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8"/>
          <p:cNvSpPr txBox="1">
            <a:spLocks noGrp="1"/>
          </p:cNvSpPr>
          <p:nvPr>
            <p:ph type="body" idx="4"/>
          </p:nvPr>
        </p:nvSpPr>
        <p:spPr>
          <a:xfrm>
            <a:off x="16267545" y="3921932"/>
            <a:ext cx="6604000" cy="4673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3400"/>
              <a:buFont typeface="Roboto"/>
              <a:buNone/>
              <a:defRPr sz="34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657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6750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657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6750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body" idx="5"/>
          </p:nvPr>
        </p:nvSpPr>
        <p:spPr>
          <a:xfrm>
            <a:off x="1410429" y="2861228"/>
            <a:ext cx="6667501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4400"/>
              <a:buFont typeface="Exo"/>
              <a:buNone/>
              <a:defRPr sz="4400" b="1" i="0" u="none" strike="noStrike" cap="none">
                <a:solidFill>
                  <a:srgbClr val="2F4060"/>
                </a:solidFill>
                <a:latin typeface="Exo"/>
                <a:ea typeface="Exo"/>
                <a:cs typeface="Exo"/>
                <a:sym typeface="Exo"/>
              </a:defRPr>
            </a:lvl1pPr>
            <a:lvl2pPr marL="914400" marR="0" lvl="1" indent="-657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6750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657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6750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body" idx="6"/>
          </p:nvPr>
        </p:nvSpPr>
        <p:spPr>
          <a:xfrm>
            <a:off x="8908509" y="2861228"/>
            <a:ext cx="6604001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4400"/>
              <a:buFont typeface="Exo"/>
              <a:buNone/>
              <a:defRPr sz="4400" b="1" i="0" u="none" strike="noStrike" cap="none">
                <a:solidFill>
                  <a:srgbClr val="2F4060"/>
                </a:solidFill>
                <a:latin typeface="Exo"/>
                <a:ea typeface="Exo"/>
                <a:cs typeface="Exo"/>
                <a:sym typeface="Exo"/>
              </a:defRPr>
            </a:lvl1pPr>
            <a:lvl2pPr marL="914400" marR="0" lvl="1" indent="-657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6750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657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6750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body" idx="7"/>
          </p:nvPr>
        </p:nvSpPr>
        <p:spPr>
          <a:xfrm>
            <a:off x="16261242" y="2861228"/>
            <a:ext cx="6676276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4400"/>
              <a:buFont typeface="Exo"/>
              <a:buNone/>
              <a:defRPr sz="4400" b="1" i="0" u="none" strike="noStrike" cap="none">
                <a:solidFill>
                  <a:srgbClr val="2F4060"/>
                </a:solidFill>
                <a:latin typeface="Exo"/>
                <a:ea typeface="Exo"/>
                <a:cs typeface="Exo"/>
                <a:sym typeface="Exo"/>
              </a:defRPr>
            </a:lvl1pPr>
            <a:lvl2pPr marL="914400" marR="0" lvl="1" indent="-657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6750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657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6750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Large Bullets">
  <p:cSld name="Large Bullets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sldNum" idx="12"/>
          </p:nvPr>
        </p:nvSpPr>
        <p:spPr>
          <a:xfrm>
            <a:off x="23612920" y="13055600"/>
            <a:ext cx="371029" cy="4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1382982" y="1307275"/>
            <a:ext cx="21491036" cy="13157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8500"/>
              <a:buFont typeface="Exo"/>
              <a:buNone/>
              <a:defRPr sz="8500" b="1" i="0" u="none" strike="noStrike" cap="none">
                <a:solidFill>
                  <a:srgbClr val="2F4060"/>
                </a:solidFill>
                <a:latin typeface="Exo"/>
                <a:ea typeface="Exo"/>
                <a:cs typeface="Exo"/>
                <a:sym typeface="Exo"/>
              </a:defRPr>
            </a:lvl1pPr>
            <a:lvl2pPr marL="914400" marR="0" lvl="1" indent="-657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6750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657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6750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1410429" y="3511549"/>
            <a:ext cx="21436143" cy="2649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65722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6750"/>
              <a:buFont typeface="Roboto"/>
              <a:buChar char="•"/>
              <a:defRPr sz="45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65722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6750"/>
              <a:buFont typeface="Roboto"/>
              <a:buChar char="•"/>
              <a:defRPr sz="45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65722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6750"/>
              <a:buFont typeface="Roboto"/>
              <a:buChar char="•"/>
              <a:defRPr sz="45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58" name="Google Shape;58;p9" descr="Imag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6760" y="-56967"/>
            <a:ext cx="1751321" cy="3118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9" descr="impact360-logo-rgbmark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567019" y="120148"/>
            <a:ext cx="1751321" cy="17513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Large Text">
  <p:cSld name="Large Tex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0"/>
          <p:cNvSpPr txBox="1">
            <a:spLocks noGrp="1"/>
          </p:cNvSpPr>
          <p:nvPr>
            <p:ph type="body" idx="1"/>
          </p:nvPr>
        </p:nvSpPr>
        <p:spPr>
          <a:xfrm>
            <a:off x="1382982" y="1307275"/>
            <a:ext cx="21491036" cy="13157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8500"/>
              <a:buFont typeface="Exo"/>
              <a:buNone/>
              <a:defRPr sz="8500" b="1" i="0" u="none" strike="noStrike" cap="none">
                <a:solidFill>
                  <a:srgbClr val="2F4060"/>
                </a:solidFill>
                <a:latin typeface="Exo"/>
                <a:ea typeface="Exo"/>
                <a:cs typeface="Exo"/>
                <a:sym typeface="Exo"/>
              </a:defRPr>
            </a:lvl1pPr>
            <a:lvl2pPr marL="914400" marR="0" lvl="1" indent="-657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6750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657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6750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62" name="Google Shape;62;p10"/>
          <p:cNvSpPr txBox="1">
            <a:spLocks noGrp="1"/>
          </p:cNvSpPr>
          <p:nvPr>
            <p:ph type="body" idx="2"/>
          </p:nvPr>
        </p:nvSpPr>
        <p:spPr>
          <a:xfrm>
            <a:off x="1410429" y="3358058"/>
            <a:ext cx="21436143" cy="2349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ts val="4500"/>
              <a:buFont typeface="Roboto"/>
              <a:buNone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657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6750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6572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6750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5857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25"/>
              <a:buFont typeface="Roboto"/>
              <a:buChar char="•"/>
              <a:defRPr sz="4500" b="0" i="0" u="none" strike="noStrike" cap="none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63" name="Google Shape;63;p10" descr="Imag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6760" y="-56967"/>
            <a:ext cx="1751321" cy="3118791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0"/>
          <p:cNvSpPr txBox="1">
            <a:spLocks noGrp="1"/>
          </p:cNvSpPr>
          <p:nvPr>
            <p:ph type="sldNum" idx="12"/>
          </p:nvPr>
        </p:nvSpPr>
        <p:spPr>
          <a:xfrm>
            <a:off x="23612920" y="13055600"/>
            <a:ext cx="371029" cy="4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5" name="Google Shape;65;p10" descr="impact360-logo-rgbmark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567019" y="120148"/>
            <a:ext cx="1751321" cy="1751322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0"/>
          <p:cNvSpPr txBox="1"/>
          <p:nvPr/>
        </p:nvSpPr>
        <p:spPr>
          <a:xfrm>
            <a:off x="403806" y="13084393"/>
            <a:ext cx="10619509" cy="348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Roboto"/>
              <a:buNone/>
            </a:pPr>
            <a:r>
              <a:rPr lang="en-US" sz="16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©2019 Impact</a:t>
            </a:r>
            <a:r>
              <a:rPr lang="en-US" sz="16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360</a:t>
            </a:r>
            <a:r>
              <a:rPr lang="en-US" sz="16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 Alliance. All rights reserved.</a:t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8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 descr="BTS-logo-symbol-white.png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62599" y="66234"/>
            <a:ext cx="1221746" cy="1221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7;p1" descr="Image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-56760" y="-56967"/>
            <a:ext cx="1751321" cy="311879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23609166" y="13055600"/>
            <a:ext cx="371029" cy="4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 b="0" i="0" u="none" strike="noStrike" cap="none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 b="0" i="0" u="none" strike="noStrike" cap="none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 b="0" i="0" u="none" strike="noStrike" cap="none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 b="0" i="0" u="none" strike="noStrike" cap="none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 b="0" i="0" u="none" strike="noStrike" cap="none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 b="0" i="0" u="none" strike="noStrike" cap="none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 b="0" i="0" u="none" strike="noStrike" cap="none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 b="0" i="0" u="none" strike="noStrike" cap="none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 b="0" i="0" u="none" strike="noStrike" cap="none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8" descr="BTS-logo-symbol-white.png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62599" y="66234"/>
            <a:ext cx="1221746" cy="1221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8" descr="Image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-56760" y="-56967"/>
            <a:ext cx="1751321" cy="3118791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8"/>
          <p:cNvSpPr txBox="1">
            <a:spLocks noGrp="1"/>
          </p:cNvSpPr>
          <p:nvPr>
            <p:ph type="sldNum" idx="12"/>
          </p:nvPr>
        </p:nvSpPr>
        <p:spPr>
          <a:xfrm>
            <a:off x="23609166" y="13055600"/>
            <a:ext cx="371100" cy="4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 b="0" i="0" u="none" strike="noStrike" cap="none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 b="0" i="0" u="none" strike="noStrike" cap="none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 b="0" i="0" u="none" strike="noStrike" cap="none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 b="0" i="0" u="none" strike="noStrike" cap="none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 b="0" i="0" u="none" strike="noStrike" cap="none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 b="0" i="0" u="none" strike="noStrike" cap="none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 b="0" i="0" u="none" strike="noStrike" cap="none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 b="0" i="0" u="none" strike="noStrike" cap="none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  <a:defRPr sz="1800" b="0" i="0" u="none" strike="noStrike" cap="none">
                <a:solidFill>
                  <a:srgbClr val="2F406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2" name="Google Shape;102;p18"/>
          <p:cNvSpPr txBox="1"/>
          <p:nvPr/>
        </p:nvSpPr>
        <p:spPr>
          <a:xfrm>
            <a:off x="403806" y="13084393"/>
            <a:ext cx="106194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Roboto"/>
              <a:buNone/>
            </a:pPr>
            <a:r>
              <a:rPr lang="en-US" sz="16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©2019 Impact360 Alliance. All rights reserved.</a:t>
            </a: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5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9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5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9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7" Type="http://schemas.openxmlformats.org/officeDocument/2006/relationships/image" Target="../media/image3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7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5" Type="http://schemas.openxmlformats.org/officeDocument/2006/relationships/image" Target="../media/image42.png"/><Relationship Id="rId4" Type="http://schemas.openxmlformats.org/officeDocument/2006/relationships/image" Target="../media/image37.png"/><Relationship Id="rId9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5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5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9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5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5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9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7" Type="http://schemas.openxmlformats.org/officeDocument/2006/relationships/image" Target="../media/image33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2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9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4"/>
          <p:cNvSpPr txBox="1">
            <a:spLocks noGrp="1"/>
          </p:cNvSpPr>
          <p:nvPr>
            <p:ph type="body" idx="1"/>
          </p:nvPr>
        </p:nvSpPr>
        <p:spPr>
          <a:xfrm>
            <a:off x="646975" y="6623050"/>
            <a:ext cx="22959900" cy="16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750"/>
              <a:buFont typeface="Exo"/>
              <a:buNone/>
            </a:pPr>
            <a:r>
              <a:rPr lang="en-US" sz="6900">
                <a:solidFill>
                  <a:srgbClr val="4A4A4A"/>
                </a:solidFill>
              </a:rPr>
              <a:t>Climbing the Convergence Pyramid</a:t>
            </a:r>
            <a:r>
              <a:rPr lang="en-US" sz="6900" b="0">
                <a:solidFill>
                  <a:srgbClr val="4A4A4A"/>
                </a:solidFill>
                <a:latin typeface="Exo"/>
                <a:ea typeface="Exo"/>
                <a:cs typeface="Exo"/>
                <a:sym typeface="Exo"/>
              </a:rPr>
              <a:t>: From Communicating to Co-Creating w/ Disaster Researchers</a:t>
            </a:r>
            <a:endParaRPr sz="6900" b="0">
              <a:solidFill>
                <a:srgbClr val="4A4A4A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197" name="Google Shape;197;p34"/>
          <p:cNvSpPr txBox="1">
            <a:spLocks noGrp="1"/>
          </p:cNvSpPr>
          <p:nvPr>
            <p:ph type="body" idx="2"/>
          </p:nvPr>
        </p:nvSpPr>
        <p:spPr>
          <a:xfrm>
            <a:off x="5053750" y="9323600"/>
            <a:ext cx="14300700" cy="17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250"/>
              <a:buFont typeface="Exo"/>
              <a:buNone/>
            </a:pPr>
            <a:r>
              <a:rPr lang="en-US" b="1">
                <a:solidFill>
                  <a:srgbClr val="4A4A4A"/>
                </a:solidFill>
              </a:rPr>
              <a:t>Scott Miles</a:t>
            </a:r>
            <a:endParaRPr b="1">
              <a:solidFill>
                <a:srgbClr val="4A4A4A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250"/>
              <a:buFont typeface="Exo"/>
              <a:buNone/>
            </a:pPr>
            <a:r>
              <a:rPr lang="en-US">
                <a:solidFill>
                  <a:srgbClr val="4A4A4A"/>
                </a:solidFill>
              </a:rPr>
              <a:t>Director, Impact360 Alliance</a:t>
            </a:r>
            <a:endParaRPr>
              <a:solidFill>
                <a:srgbClr val="4A4A4A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250"/>
              <a:buFont typeface="Exo"/>
              <a:buNone/>
            </a:pPr>
            <a:r>
              <a:rPr lang="en-US" sz="5000">
                <a:solidFill>
                  <a:srgbClr val="4A4A4A"/>
                </a:solidFill>
              </a:rPr>
              <a:t>Senior Research Scientist, </a:t>
            </a:r>
            <a:endParaRPr sz="5000">
              <a:solidFill>
                <a:srgbClr val="4A4A4A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250"/>
              <a:buFont typeface="Exo"/>
              <a:buNone/>
            </a:pPr>
            <a:r>
              <a:rPr lang="en-US" sz="5000">
                <a:solidFill>
                  <a:srgbClr val="4A4A4A"/>
                </a:solidFill>
              </a:rPr>
              <a:t>University of Washington,</a:t>
            </a:r>
            <a:endParaRPr sz="5000">
              <a:solidFill>
                <a:srgbClr val="4A4A4A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250"/>
              <a:buFont typeface="Exo"/>
              <a:buNone/>
            </a:pPr>
            <a:r>
              <a:rPr lang="en-US" sz="5000">
                <a:solidFill>
                  <a:srgbClr val="4A4A4A"/>
                </a:solidFill>
              </a:rPr>
              <a:t>Dept. Human Centered Design &amp; Engineering</a:t>
            </a:r>
            <a:endParaRPr sz="5000">
              <a:solidFill>
                <a:srgbClr val="4A4A4A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Google Shape;305;p43" descr="impact360-logo-rgbmark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567019" y="120148"/>
            <a:ext cx="1751321" cy="1751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36195" y="11413564"/>
            <a:ext cx="2918623" cy="21939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029831" y="11285528"/>
            <a:ext cx="2918618" cy="21939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817335" y="1586498"/>
            <a:ext cx="2918623" cy="21939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361481" y="1388067"/>
            <a:ext cx="2918618" cy="2193983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43"/>
          <p:cNvSpPr txBox="1"/>
          <p:nvPr/>
        </p:nvSpPr>
        <p:spPr>
          <a:xfrm>
            <a:off x="16750801" y="10523800"/>
            <a:ext cx="50919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Communicate</a:t>
            </a:r>
            <a:endParaRPr sz="60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311" name="Google Shape;311;p43"/>
          <p:cNvSpPr txBox="1"/>
          <p:nvPr/>
        </p:nvSpPr>
        <p:spPr>
          <a:xfrm>
            <a:off x="15687200" y="8651350"/>
            <a:ext cx="41460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Coordinate</a:t>
            </a:r>
            <a:endParaRPr sz="60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312" name="Google Shape;312;p43"/>
          <p:cNvSpPr txBox="1"/>
          <p:nvPr/>
        </p:nvSpPr>
        <p:spPr>
          <a:xfrm>
            <a:off x="14634949" y="6948325"/>
            <a:ext cx="38112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Cooperate</a:t>
            </a:r>
            <a:endParaRPr sz="60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313" name="Google Shape;313;p43"/>
          <p:cNvSpPr txBox="1"/>
          <p:nvPr/>
        </p:nvSpPr>
        <p:spPr>
          <a:xfrm>
            <a:off x="13506500" y="5163425"/>
            <a:ext cx="42582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Collaborate</a:t>
            </a:r>
            <a:endParaRPr sz="60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314" name="Google Shape;314;p43"/>
          <p:cNvSpPr txBox="1"/>
          <p:nvPr/>
        </p:nvSpPr>
        <p:spPr>
          <a:xfrm>
            <a:off x="12519096" y="3519575"/>
            <a:ext cx="36396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Co-create</a:t>
            </a:r>
            <a:endParaRPr sz="60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315" name="Google Shape;315;p43"/>
          <p:cNvSpPr txBox="1"/>
          <p:nvPr/>
        </p:nvSpPr>
        <p:spPr>
          <a:xfrm rot="-3526128">
            <a:off x="4106727" y="7220369"/>
            <a:ext cx="8079575" cy="1055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1">
                <a:solidFill>
                  <a:srgbClr val="4A4A4A"/>
                </a:solidFill>
                <a:latin typeface="Exo"/>
                <a:ea typeface="Exo"/>
                <a:cs typeface="Exo"/>
                <a:sym typeface="Exo"/>
              </a:rPr>
              <a:t>Convergence Pyramid</a:t>
            </a:r>
            <a:endParaRPr sz="6000" b="1" i="1">
              <a:solidFill>
                <a:srgbClr val="4A4A4A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316" name="Google Shape;316;p43"/>
          <p:cNvSpPr txBox="1"/>
          <p:nvPr/>
        </p:nvSpPr>
        <p:spPr>
          <a:xfrm>
            <a:off x="9731490" y="509300"/>
            <a:ext cx="60258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Converge</a:t>
            </a:r>
            <a:endParaRPr sz="60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</p:txBody>
      </p:sp>
      <p:cxnSp>
        <p:nvCxnSpPr>
          <p:cNvPr id="317" name="Google Shape;317;p43"/>
          <p:cNvCxnSpPr>
            <a:stCxn id="313" idx="3"/>
            <a:endCxn id="312" idx="3"/>
          </p:cNvCxnSpPr>
          <p:nvPr/>
        </p:nvCxnSpPr>
        <p:spPr>
          <a:xfrm>
            <a:off x="17764700" y="5691275"/>
            <a:ext cx="681300" cy="1785000"/>
          </a:xfrm>
          <a:prstGeom prst="curvedConnector3">
            <a:avLst>
              <a:gd name="adj1" fmla="val 134973"/>
            </a:avLst>
          </a:prstGeom>
          <a:noFill/>
          <a:ln w="76200" cap="flat" cmpd="sng">
            <a:solidFill>
              <a:schemeClr val="dk2"/>
            </a:solidFill>
            <a:prstDash val="solid"/>
            <a:round/>
            <a:headEnd type="triangle" w="med" len="med"/>
            <a:tailEnd type="none" w="med" len="med"/>
          </a:ln>
        </p:spPr>
      </p:cxnSp>
      <p:cxnSp>
        <p:nvCxnSpPr>
          <p:cNvPr id="318" name="Google Shape;318;p43"/>
          <p:cNvCxnSpPr>
            <a:stCxn id="312" idx="3"/>
            <a:endCxn id="311" idx="3"/>
          </p:cNvCxnSpPr>
          <p:nvPr/>
        </p:nvCxnSpPr>
        <p:spPr>
          <a:xfrm>
            <a:off x="18446149" y="7476175"/>
            <a:ext cx="1387200" cy="1703100"/>
          </a:xfrm>
          <a:prstGeom prst="curvedConnector3">
            <a:avLst>
              <a:gd name="adj1" fmla="val 117155"/>
            </a:avLst>
          </a:prstGeom>
          <a:noFill/>
          <a:ln w="76200" cap="flat" cmpd="sng">
            <a:solidFill>
              <a:schemeClr val="dk2"/>
            </a:solidFill>
            <a:prstDash val="solid"/>
            <a:round/>
            <a:headEnd type="triangle" w="med" len="med"/>
            <a:tailEnd type="none" w="med" len="med"/>
          </a:ln>
        </p:spPr>
      </p:cxnSp>
      <p:cxnSp>
        <p:nvCxnSpPr>
          <p:cNvPr id="319" name="Google Shape;319;p43"/>
          <p:cNvCxnSpPr>
            <a:stCxn id="311" idx="3"/>
            <a:endCxn id="310" idx="3"/>
          </p:cNvCxnSpPr>
          <p:nvPr/>
        </p:nvCxnSpPr>
        <p:spPr>
          <a:xfrm>
            <a:off x="19833200" y="9179200"/>
            <a:ext cx="2009400" cy="1872600"/>
          </a:xfrm>
          <a:prstGeom prst="curvedConnector3">
            <a:avLst>
              <a:gd name="adj1" fmla="val 88413"/>
            </a:avLst>
          </a:prstGeom>
          <a:noFill/>
          <a:ln w="76200" cap="flat" cmpd="sng">
            <a:solidFill>
              <a:schemeClr val="dk2"/>
            </a:solidFill>
            <a:prstDash val="solid"/>
            <a:round/>
            <a:headEnd type="triangle" w="med" len="med"/>
            <a:tailEnd type="none" w="med" len="med"/>
          </a:ln>
        </p:spPr>
      </p:cxnSp>
      <p:cxnSp>
        <p:nvCxnSpPr>
          <p:cNvPr id="320" name="Google Shape;320;p43"/>
          <p:cNvCxnSpPr>
            <a:stCxn id="314" idx="3"/>
            <a:endCxn id="313" idx="3"/>
          </p:cNvCxnSpPr>
          <p:nvPr/>
        </p:nvCxnSpPr>
        <p:spPr>
          <a:xfrm>
            <a:off x="16158696" y="4047425"/>
            <a:ext cx="1605900" cy="1644000"/>
          </a:xfrm>
          <a:prstGeom prst="curvedConnector3">
            <a:avLst>
              <a:gd name="adj1" fmla="val 114835"/>
            </a:avLst>
          </a:prstGeom>
          <a:noFill/>
          <a:ln w="76200" cap="flat" cmpd="sng">
            <a:solidFill>
              <a:schemeClr val="dk2"/>
            </a:solidFill>
            <a:prstDash val="solid"/>
            <a:round/>
            <a:headEnd type="triangle" w="med" len="med"/>
            <a:tailEnd type="none" w="med" len="med"/>
          </a:ln>
        </p:spPr>
      </p:cxnSp>
      <p:pic>
        <p:nvPicPr>
          <p:cNvPr id="321" name="Google Shape;321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30096" y="2634597"/>
            <a:ext cx="14470922" cy="10171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4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320400" y="10591884"/>
            <a:ext cx="2368403" cy="1256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4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320400" y="8822607"/>
            <a:ext cx="2368403" cy="1256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4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320400" y="6989490"/>
            <a:ext cx="2368403" cy="1256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4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320400" y="5232582"/>
            <a:ext cx="2368403" cy="1256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4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320400" y="3551875"/>
            <a:ext cx="2368403" cy="1256918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43"/>
          <p:cNvSpPr/>
          <p:nvPr/>
        </p:nvSpPr>
        <p:spPr>
          <a:xfrm rot="-1009213">
            <a:off x="11493081" y="9832939"/>
            <a:ext cx="176271" cy="1028587"/>
          </a:xfrm>
          <a:custGeom>
            <a:avLst/>
            <a:gdLst/>
            <a:ahLst/>
            <a:cxnLst/>
            <a:rect l="l" t="t" r="r" b="b"/>
            <a:pathLst>
              <a:path w="33068" h="58660" extrusionOk="0">
                <a:moveTo>
                  <a:pt x="9489" y="58660"/>
                </a:moveTo>
                <a:cubicBezTo>
                  <a:pt x="12365" y="55928"/>
                  <a:pt x="22860" y="47301"/>
                  <a:pt x="26742" y="42269"/>
                </a:cubicBezTo>
                <a:cubicBezTo>
                  <a:pt x="30624" y="37237"/>
                  <a:pt x="33355" y="34505"/>
                  <a:pt x="32780" y="28467"/>
                </a:cubicBezTo>
                <a:cubicBezTo>
                  <a:pt x="32205" y="22429"/>
                  <a:pt x="28754" y="10784"/>
                  <a:pt x="23291" y="6039"/>
                </a:cubicBezTo>
                <a:cubicBezTo>
                  <a:pt x="17828" y="1295"/>
                  <a:pt x="3882" y="1007"/>
                  <a:pt x="0" y="0"/>
                </a:cubicBezTo>
              </a:path>
            </a:pathLst>
          </a:custGeom>
          <a:noFill/>
          <a:ln w="28575" cap="flat" cmpd="sng">
            <a:solidFill>
              <a:srgbClr val="134F5C"/>
            </a:solidFill>
            <a:prstDash val="solid"/>
            <a:round/>
            <a:headEnd type="none" w="med" len="med"/>
            <a:tailEnd type="triangle" w="med" len="med"/>
          </a:ln>
        </p:spPr>
      </p:sp>
      <p:sp>
        <p:nvSpPr>
          <p:cNvPr id="328" name="Google Shape;328;p43"/>
          <p:cNvSpPr/>
          <p:nvPr/>
        </p:nvSpPr>
        <p:spPr>
          <a:xfrm rot="-1009213">
            <a:off x="11453631" y="8019089"/>
            <a:ext cx="176271" cy="1028587"/>
          </a:xfrm>
          <a:custGeom>
            <a:avLst/>
            <a:gdLst/>
            <a:ahLst/>
            <a:cxnLst/>
            <a:rect l="l" t="t" r="r" b="b"/>
            <a:pathLst>
              <a:path w="33068" h="58660" extrusionOk="0">
                <a:moveTo>
                  <a:pt x="9489" y="58660"/>
                </a:moveTo>
                <a:cubicBezTo>
                  <a:pt x="12365" y="55928"/>
                  <a:pt x="22860" y="47301"/>
                  <a:pt x="26742" y="42269"/>
                </a:cubicBezTo>
                <a:cubicBezTo>
                  <a:pt x="30624" y="37237"/>
                  <a:pt x="33355" y="34505"/>
                  <a:pt x="32780" y="28467"/>
                </a:cubicBezTo>
                <a:cubicBezTo>
                  <a:pt x="32205" y="22429"/>
                  <a:pt x="28754" y="10784"/>
                  <a:pt x="23291" y="6039"/>
                </a:cubicBezTo>
                <a:cubicBezTo>
                  <a:pt x="17828" y="1295"/>
                  <a:pt x="3882" y="1007"/>
                  <a:pt x="0" y="0"/>
                </a:cubicBezTo>
              </a:path>
            </a:pathLst>
          </a:custGeom>
          <a:noFill/>
          <a:ln w="28575" cap="flat" cmpd="sng">
            <a:solidFill>
              <a:srgbClr val="134F5C"/>
            </a:solidFill>
            <a:prstDash val="solid"/>
            <a:round/>
            <a:headEnd type="none" w="med" len="med"/>
            <a:tailEnd type="triangle" w="med" len="med"/>
          </a:ln>
        </p:spPr>
      </p:sp>
      <p:sp>
        <p:nvSpPr>
          <p:cNvPr id="329" name="Google Shape;329;p43"/>
          <p:cNvSpPr/>
          <p:nvPr/>
        </p:nvSpPr>
        <p:spPr>
          <a:xfrm rot="-1009213">
            <a:off x="11493081" y="6191439"/>
            <a:ext cx="176271" cy="1028587"/>
          </a:xfrm>
          <a:custGeom>
            <a:avLst/>
            <a:gdLst/>
            <a:ahLst/>
            <a:cxnLst/>
            <a:rect l="l" t="t" r="r" b="b"/>
            <a:pathLst>
              <a:path w="33068" h="58660" extrusionOk="0">
                <a:moveTo>
                  <a:pt x="9489" y="58660"/>
                </a:moveTo>
                <a:cubicBezTo>
                  <a:pt x="12365" y="55928"/>
                  <a:pt x="22860" y="47301"/>
                  <a:pt x="26742" y="42269"/>
                </a:cubicBezTo>
                <a:cubicBezTo>
                  <a:pt x="30624" y="37237"/>
                  <a:pt x="33355" y="34505"/>
                  <a:pt x="32780" y="28467"/>
                </a:cubicBezTo>
                <a:cubicBezTo>
                  <a:pt x="32205" y="22429"/>
                  <a:pt x="28754" y="10784"/>
                  <a:pt x="23291" y="6039"/>
                </a:cubicBezTo>
                <a:cubicBezTo>
                  <a:pt x="17828" y="1295"/>
                  <a:pt x="3882" y="1007"/>
                  <a:pt x="0" y="0"/>
                </a:cubicBezTo>
              </a:path>
            </a:pathLst>
          </a:custGeom>
          <a:noFill/>
          <a:ln w="28575" cap="flat" cmpd="sng">
            <a:solidFill>
              <a:srgbClr val="134F5C"/>
            </a:solidFill>
            <a:prstDash val="solid"/>
            <a:round/>
            <a:headEnd type="none" w="med" len="med"/>
            <a:tailEnd type="triangle" w="med" len="med"/>
          </a:ln>
        </p:spPr>
      </p:sp>
      <p:sp>
        <p:nvSpPr>
          <p:cNvPr id="330" name="Google Shape;330;p43"/>
          <p:cNvSpPr/>
          <p:nvPr/>
        </p:nvSpPr>
        <p:spPr>
          <a:xfrm rot="-1009213">
            <a:off x="11517656" y="4469901"/>
            <a:ext cx="176271" cy="1028587"/>
          </a:xfrm>
          <a:custGeom>
            <a:avLst/>
            <a:gdLst/>
            <a:ahLst/>
            <a:cxnLst/>
            <a:rect l="l" t="t" r="r" b="b"/>
            <a:pathLst>
              <a:path w="33068" h="58660" extrusionOk="0">
                <a:moveTo>
                  <a:pt x="9489" y="58660"/>
                </a:moveTo>
                <a:cubicBezTo>
                  <a:pt x="12365" y="55928"/>
                  <a:pt x="22860" y="47301"/>
                  <a:pt x="26742" y="42269"/>
                </a:cubicBezTo>
                <a:cubicBezTo>
                  <a:pt x="30624" y="37237"/>
                  <a:pt x="33355" y="34505"/>
                  <a:pt x="32780" y="28467"/>
                </a:cubicBezTo>
                <a:cubicBezTo>
                  <a:pt x="32205" y="22429"/>
                  <a:pt x="28754" y="10784"/>
                  <a:pt x="23291" y="6039"/>
                </a:cubicBezTo>
                <a:cubicBezTo>
                  <a:pt x="17828" y="1295"/>
                  <a:pt x="3882" y="1007"/>
                  <a:pt x="0" y="0"/>
                </a:cubicBezTo>
              </a:path>
            </a:pathLst>
          </a:custGeom>
          <a:noFill/>
          <a:ln w="28575" cap="flat" cmpd="sng">
            <a:solidFill>
              <a:srgbClr val="134F5C"/>
            </a:solidFill>
            <a:prstDash val="solid"/>
            <a:round/>
            <a:headEnd type="none" w="med" len="med"/>
            <a:tailEnd type="triangle" w="med" len="med"/>
          </a:ln>
        </p:spPr>
      </p:sp>
      <p:sp>
        <p:nvSpPr>
          <p:cNvPr id="331" name="Google Shape;331;p43"/>
          <p:cNvSpPr txBox="1">
            <a:spLocks noGrp="1"/>
          </p:cNvSpPr>
          <p:nvPr>
            <p:ph type="body" idx="1"/>
          </p:nvPr>
        </p:nvSpPr>
        <p:spPr>
          <a:xfrm>
            <a:off x="1417275" y="1162875"/>
            <a:ext cx="7447200" cy="13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25" rIns="91400" bIns="457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6100"/>
              <a:buFont typeface="Exo"/>
              <a:buNone/>
            </a:pPr>
            <a:r>
              <a:rPr lang="en-US" sz="6100"/>
              <a:t>Iteratively Increase the Intensity of Inclusive Problem Solving to Climb the Convergence Pyramid</a:t>
            </a:r>
            <a:endParaRPr sz="6100"/>
          </a:p>
        </p:txBody>
      </p:sp>
      <p:pic>
        <p:nvPicPr>
          <p:cNvPr id="332" name="Google Shape;332;p43"/>
          <p:cNvPicPr preferRelativeResize="0"/>
          <p:nvPr/>
        </p:nvPicPr>
        <p:blipFill>
          <a:blip r:embed="rId8">
            <a:alphaModFix amt="19000"/>
          </a:blip>
          <a:stretch>
            <a:fillRect/>
          </a:stretch>
        </p:blipFill>
        <p:spPr>
          <a:xfrm>
            <a:off x="9950706" y="7345063"/>
            <a:ext cx="3334506" cy="1055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Google Shape;337;p44" descr="impact360-logo-rgbmark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567019" y="120148"/>
            <a:ext cx="1751321" cy="1751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36195" y="11413564"/>
            <a:ext cx="2918623" cy="21939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029831" y="11285528"/>
            <a:ext cx="2918618" cy="21939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817335" y="1586498"/>
            <a:ext cx="2918623" cy="21939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361481" y="1388067"/>
            <a:ext cx="2918618" cy="2193983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44"/>
          <p:cNvSpPr txBox="1"/>
          <p:nvPr/>
        </p:nvSpPr>
        <p:spPr>
          <a:xfrm>
            <a:off x="16750801" y="10523800"/>
            <a:ext cx="50919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Communicate</a:t>
            </a:r>
            <a:endParaRPr sz="60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343" name="Google Shape;343;p44"/>
          <p:cNvSpPr txBox="1"/>
          <p:nvPr/>
        </p:nvSpPr>
        <p:spPr>
          <a:xfrm>
            <a:off x="15687200" y="8651350"/>
            <a:ext cx="41460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Coordinate</a:t>
            </a:r>
            <a:endParaRPr sz="60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344" name="Google Shape;344;p44"/>
          <p:cNvSpPr txBox="1"/>
          <p:nvPr/>
        </p:nvSpPr>
        <p:spPr>
          <a:xfrm>
            <a:off x="14634949" y="6948325"/>
            <a:ext cx="38112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Cooperate</a:t>
            </a:r>
            <a:endParaRPr sz="60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345" name="Google Shape;345;p44"/>
          <p:cNvSpPr txBox="1"/>
          <p:nvPr/>
        </p:nvSpPr>
        <p:spPr>
          <a:xfrm>
            <a:off x="13506500" y="5163425"/>
            <a:ext cx="42582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Collaborate</a:t>
            </a:r>
            <a:endParaRPr sz="60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346" name="Google Shape;346;p44"/>
          <p:cNvSpPr txBox="1"/>
          <p:nvPr/>
        </p:nvSpPr>
        <p:spPr>
          <a:xfrm>
            <a:off x="12519096" y="3519575"/>
            <a:ext cx="36396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Co-create</a:t>
            </a:r>
            <a:endParaRPr sz="60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347" name="Google Shape;347;p44"/>
          <p:cNvSpPr txBox="1"/>
          <p:nvPr/>
        </p:nvSpPr>
        <p:spPr>
          <a:xfrm rot="-3526128">
            <a:off x="4106727" y="7220369"/>
            <a:ext cx="8079575" cy="1055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1">
                <a:solidFill>
                  <a:srgbClr val="4A4A4A"/>
                </a:solidFill>
                <a:latin typeface="Exo"/>
                <a:ea typeface="Exo"/>
                <a:cs typeface="Exo"/>
                <a:sym typeface="Exo"/>
              </a:rPr>
              <a:t>Convergence Pyramid</a:t>
            </a:r>
            <a:endParaRPr sz="6000" b="1" i="1">
              <a:solidFill>
                <a:srgbClr val="4A4A4A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348" name="Google Shape;348;p44"/>
          <p:cNvSpPr txBox="1"/>
          <p:nvPr/>
        </p:nvSpPr>
        <p:spPr>
          <a:xfrm>
            <a:off x="9731490" y="509300"/>
            <a:ext cx="60258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Converge</a:t>
            </a:r>
            <a:endParaRPr sz="60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</p:txBody>
      </p:sp>
      <p:cxnSp>
        <p:nvCxnSpPr>
          <p:cNvPr id="349" name="Google Shape;349;p44"/>
          <p:cNvCxnSpPr>
            <a:stCxn id="345" idx="3"/>
            <a:endCxn id="344" idx="3"/>
          </p:cNvCxnSpPr>
          <p:nvPr/>
        </p:nvCxnSpPr>
        <p:spPr>
          <a:xfrm>
            <a:off x="17764700" y="5691275"/>
            <a:ext cx="681300" cy="1785000"/>
          </a:xfrm>
          <a:prstGeom prst="curvedConnector3">
            <a:avLst>
              <a:gd name="adj1" fmla="val 134973"/>
            </a:avLst>
          </a:prstGeom>
          <a:noFill/>
          <a:ln w="76200" cap="flat" cmpd="sng">
            <a:solidFill>
              <a:schemeClr val="dk2"/>
            </a:solidFill>
            <a:prstDash val="solid"/>
            <a:round/>
            <a:headEnd type="triangle" w="med" len="med"/>
            <a:tailEnd type="none" w="med" len="med"/>
          </a:ln>
        </p:spPr>
      </p:cxnSp>
      <p:cxnSp>
        <p:nvCxnSpPr>
          <p:cNvPr id="350" name="Google Shape;350;p44"/>
          <p:cNvCxnSpPr>
            <a:stCxn id="344" idx="3"/>
            <a:endCxn id="343" idx="3"/>
          </p:cNvCxnSpPr>
          <p:nvPr/>
        </p:nvCxnSpPr>
        <p:spPr>
          <a:xfrm>
            <a:off x="18446149" y="7476175"/>
            <a:ext cx="1387200" cy="1703100"/>
          </a:xfrm>
          <a:prstGeom prst="curvedConnector3">
            <a:avLst>
              <a:gd name="adj1" fmla="val 117155"/>
            </a:avLst>
          </a:prstGeom>
          <a:noFill/>
          <a:ln w="76200" cap="flat" cmpd="sng">
            <a:solidFill>
              <a:schemeClr val="dk2"/>
            </a:solidFill>
            <a:prstDash val="solid"/>
            <a:round/>
            <a:headEnd type="triangle" w="med" len="med"/>
            <a:tailEnd type="none" w="med" len="med"/>
          </a:ln>
        </p:spPr>
      </p:cxnSp>
      <p:cxnSp>
        <p:nvCxnSpPr>
          <p:cNvPr id="351" name="Google Shape;351;p44"/>
          <p:cNvCxnSpPr>
            <a:stCxn id="343" idx="3"/>
            <a:endCxn id="342" idx="3"/>
          </p:cNvCxnSpPr>
          <p:nvPr/>
        </p:nvCxnSpPr>
        <p:spPr>
          <a:xfrm>
            <a:off x="19833200" y="9179200"/>
            <a:ext cx="2009400" cy="1872600"/>
          </a:xfrm>
          <a:prstGeom prst="curvedConnector3">
            <a:avLst>
              <a:gd name="adj1" fmla="val 88413"/>
            </a:avLst>
          </a:prstGeom>
          <a:noFill/>
          <a:ln w="76200" cap="flat" cmpd="sng">
            <a:solidFill>
              <a:schemeClr val="dk2"/>
            </a:solidFill>
            <a:prstDash val="solid"/>
            <a:round/>
            <a:headEnd type="triangle" w="med" len="med"/>
            <a:tailEnd type="none" w="med" len="med"/>
          </a:ln>
        </p:spPr>
      </p:cxnSp>
      <p:cxnSp>
        <p:nvCxnSpPr>
          <p:cNvPr id="352" name="Google Shape;352;p44"/>
          <p:cNvCxnSpPr>
            <a:stCxn id="346" idx="3"/>
            <a:endCxn id="345" idx="3"/>
          </p:cNvCxnSpPr>
          <p:nvPr/>
        </p:nvCxnSpPr>
        <p:spPr>
          <a:xfrm>
            <a:off x="16158696" y="4047425"/>
            <a:ext cx="1605900" cy="1644000"/>
          </a:xfrm>
          <a:prstGeom prst="curvedConnector3">
            <a:avLst>
              <a:gd name="adj1" fmla="val 114835"/>
            </a:avLst>
          </a:prstGeom>
          <a:noFill/>
          <a:ln w="76200" cap="flat" cmpd="sng">
            <a:solidFill>
              <a:schemeClr val="dk2"/>
            </a:solidFill>
            <a:prstDash val="solid"/>
            <a:round/>
            <a:headEnd type="triangle" w="med" len="med"/>
            <a:tailEnd type="none" w="med" len="med"/>
          </a:ln>
        </p:spPr>
      </p:cxnSp>
      <p:pic>
        <p:nvPicPr>
          <p:cNvPr id="353" name="Google Shape;353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30096" y="2634597"/>
            <a:ext cx="14470922" cy="10171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320400" y="10591884"/>
            <a:ext cx="2368403" cy="1256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320400" y="8822607"/>
            <a:ext cx="2368403" cy="1256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320400" y="6989490"/>
            <a:ext cx="2368403" cy="1256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320400" y="5232582"/>
            <a:ext cx="2368403" cy="1256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320400" y="3551875"/>
            <a:ext cx="2368403" cy="1256918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44"/>
          <p:cNvSpPr/>
          <p:nvPr/>
        </p:nvSpPr>
        <p:spPr>
          <a:xfrm rot="-1009213">
            <a:off x="11493081" y="9832939"/>
            <a:ext cx="176271" cy="1028587"/>
          </a:xfrm>
          <a:custGeom>
            <a:avLst/>
            <a:gdLst/>
            <a:ahLst/>
            <a:cxnLst/>
            <a:rect l="l" t="t" r="r" b="b"/>
            <a:pathLst>
              <a:path w="33068" h="58660" extrusionOk="0">
                <a:moveTo>
                  <a:pt x="9489" y="58660"/>
                </a:moveTo>
                <a:cubicBezTo>
                  <a:pt x="12365" y="55928"/>
                  <a:pt x="22860" y="47301"/>
                  <a:pt x="26742" y="42269"/>
                </a:cubicBezTo>
                <a:cubicBezTo>
                  <a:pt x="30624" y="37237"/>
                  <a:pt x="33355" y="34505"/>
                  <a:pt x="32780" y="28467"/>
                </a:cubicBezTo>
                <a:cubicBezTo>
                  <a:pt x="32205" y="22429"/>
                  <a:pt x="28754" y="10784"/>
                  <a:pt x="23291" y="6039"/>
                </a:cubicBezTo>
                <a:cubicBezTo>
                  <a:pt x="17828" y="1295"/>
                  <a:pt x="3882" y="1007"/>
                  <a:pt x="0" y="0"/>
                </a:cubicBezTo>
              </a:path>
            </a:pathLst>
          </a:custGeom>
          <a:noFill/>
          <a:ln w="28575" cap="flat" cmpd="sng">
            <a:solidFill>
              <a:srgbClr val="134F5C"/>
            </a:solidFill>
            <a:prstDash val="solid"/>
            <a:round/>
            <a:headEnd type="none" w="med" len="med"/>
            <a:tailEnd type="triangle" w="med" len="med"/>
          </a:ln>
        </p:spPr>
      </p:sp>
      <p:sp>
        <p:nvSpPr>
          <p:cNvPr id="360" name="Google Shape;360;p44"/>
          <p:cNvSpPr/>
          <p:nvPr/>
        </p:nvSpPr>
        <p:spPr>
          <a:xfrm rot="-1009213">
            <a:off x="11453631" y="8019089"/>
            <a:ext cx="176271" cy="1028587"/>
          </a:xfrm>
          <a:custGeom>
            <a:avLst/>
            <a:gdLst/>
            <a:ahLst/>
            <a:cxnLst/>
            <a:rect l="l" t="t" r="r" b="b"/>
            <a:pathLst>
              <a:path w="33068" h="58660" extrusionOk="0">
                <a:moveTo>
                  <a:pt x="9489" y="58660"/>
                </a:moveTo>
                <a:cubicBezTo>
                  <a:pt x="12365" y="55928"/>
                  <a:pt x="22860" y="47301"/>
                  <a:pt x="26742" y="42269"/>
                </a:cubicBezTo>
                <a:cubicBezTo>
                  <a:pt x="30624" y="37237"/>
                  <a:pt x="33355" y="34505"/>
                  <a:pt x="32780" y="28467"/>
                </a:cubicBezTo>
                <a:cubicBezTo>
                  <a:pt x="32205" y="22429"/>
                  <a:pt x="28754" y="10784"/>
                  <a:pt x="23291" y="6039"/>
                </a:cubicBezTo>
                <a:cubicBezTo>
                  <a:pt x="17828" y="1295"/>
                  <a:pt x="3882" y="1007"/>
                  <a:pt x="0" y="0"/>
                </a:cubicBezTo>
              </a:path>
            </a:pathLst>
          </a:custGeom>
          <a:noFill/>
          <a:ln w="28575" cap="flat" cmpd="sng">
            <a:solidFill>
              <a:srgbClr val="134F5C"/>
            </a:solidFill>
            <a:prstDash val="solid"/>
            <a:round/>
            <a:headEnd type="none" w="med" len="med"/>
            <a:tailEnd type="triangle" w="med" len="med"/>
          </a:ln>
        </p:spPr>
      </p:sp>
      <p:sp>
        <p:nvSpPr>
          <p:cNvPr id="361" name="Google Shape;361;p44"/>
          <p:cNvSpPr/>
          <p:nvPr/>
        </p:nvSpPr>
        <p:spPr>
          <a:xfrm rot="-1009213">
            <a:off x="11493081" y="6191439"/>
            <a:ext cx="176271" cy="1028587"/>
          </a:xfrm>
          <a:custGeom>
            <a:avLst/>
            <a:gdLst/>
            <a:ahLst/>
            <a:cxnLst/>
            <a:rect l="l" t="t" r="r" b="b"/>
            <a:pathLst>
              <a:path w="33068" h="58660" extrusionOk="0">
                <a:moveTo>
                  <a:pt x="9489" y="58660"/>
                </a:moveTo>
                <a:cubicBezTo>
                  <a:pt x="12365" y="55928"/>
                  <a:pt x="22860" y="47301"/>
                  <a:pt x="26742" y="42269"/>
                </a:cubicBezTo>
                <a:cubicBezTo>
                  <a:pt x="30624" y="37237"/>
                  <a:pt x="33355" y="34505"/>
                  <a:pt x="32780" y="28467"/>
                </a:cubicBezTo>
                <a:cubicBezTo>
                  <a:pt x="32205" y="22429"/>
                  <a:pt x="28754" y="10784"/>
                  <a:pt x="23291" y="6039"/>
                </a:cubicBezTo>
                <a:cubicBezTo>
                  <a:pt x="17828" y="1295"/>
                  <a:pt x="3882" y="1007"/>
                  <a:pt x="0" y="0"/>
                </a:cubicBezTo>
              </a:path>
            </a:pathLst>
          </a:custGeom>
          <a:noFill/>
          <a:ln w="28575" cap="flat" cmpd="sng">
            <a:solidFill>
              <a:srgbClr val="134F5C"/>
            </a:solidFill>
            <a:prstDash val="solid"/>
            <a:round/>
            <a:headEnd type="none" w="med" len="med"/>
            <a:tailEnd type="triangle" w="med" len="med"/>
          </a:ln>
        </p:spPr>
      </p:sp>
      <p:sp>
        <p:nvSpPr>
          <p:cNvPr id="362" name="Google Shape;362;p44"/>
          <p:cNvSpPr/>
          <p:nvPr/>
        </p:nvSpPr>
        <p:spPr>
          <a:xfrm rot="-1009213">
            <a:off x="11517656" y="4469901"/>
            <a:ext cx="176271" cy="1028587"/>
          </a:xfrm>
          <a:custGeom>
            <a:avLst/>
            <a:gdLst/>
            <a:ahLst/>
            <a:cxnLst/>
            <a:rect l="l" t="t" r="r" b="b"/>
            <a:pathLst>
              <a:path w="33068" h="58660" extrusionOk="0">
                <a:moveTo>
                  <a:pt x="9489" y="58660"/>
                </a:moveTo>
                <a:cubicBezTo>
                  <a:pt x="12365" y="55928"/>
                  <a:pt x="22860" y="47301"/>
                  <a:pt x="26742" y="42269"/>
                </a:cubicBezTo>
                <a:cubicBezTo>
                  <a:pt x="30624" y="37237"/>
                  <a:pt x="33355" y="34505"/>
                  <a:pt x="32780" y="28467"/>
                </a:cubicBezTo>
                <a:cubicBezTo>
                  <a:pt x="32205" y="22429"/>
                  <a:pt x="28754" y="10784"/>
                  <a:pt x="23291" y="6039"/>
                </a:cubicBezTo>
                <a:cubicBezTo>
                  <a:pt x="17828" y="1295"/>
                  <a:pt x="3882" y="1007"/>
                  <a:pt x="0" y="0"/>
                </a:cubicBezTo>
              </a:path>
            </a:pathLst>
          </a:custGeom>
          <a:noFill/>
          <a:ln w="28575" cap="flat" cmpd="sng">
            <a:solidFill>
              <a:srgbClr val="134F5C"/>
            </a:solidFill>
            <a:prstDash val="solid"/>
            <a:round/>
            <a:headEnd type="none" w="med" len="med"/>
            <a:tailEnd type="triangle" w="med" len="med"/>
          </a:ln>
        </p:spPr>
      </p:sp>
      <p:sp>
        <p:nvSpPr>
          <p:cNvPr id="363" name="Google Shape;363;p44"/>
          <p:cNvSpPr txBox="1">
            <a:spLocks noGrp="1"/>
          </p:cNvSpPr>
          <p:nvPr>
            <p:ph type="body" idx="1"/>
          </p:nvPr>
        </p:nvSpPr>
        <p:spPr>
          <a:xfrm>
            <a:off x="1417275" y="1162875"/>
            <a:ext cx="7447200" cy="13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25" rIns="91400" bIns="457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6100"/>
              <a:buFont typeface="Exo"/>
              <a:buNone/>
            </a:pPr>
            <a:r>
              <a:rPr lang="en-US" sz="6100"/>
              <a:t>Translation and Knowledge Transfer is Not Enough</a:t>
            </a:r>
            <a:endParaRPr sz="6100"/>
          </a:p>
        </p:txBody>
      </p:sp>
      <p:sp>
        <p:nvSpPr>
          <p:cNvPr id="364" name="Google Shape;364;p44"/>
          <p:cNvSpPr/>
          <p:nvPr/>
        </p:nvSpPr>
        <p:spPr>
          <a:xfrm rot="-120805">
            <a:off x="6287036" y="10092806"/>
            <a:ext cx="16822701" cy="1848815"/>
          </a:xfrm>
          <a:custGeom>
            <a:avLst/>
            <a:gdLst/>
            <a:ahLst/>
            <a:cxnLst/>
            <a:rect l="l" t="t" r="r" b="b"/>
            <a:pathLst>
              <a:path w="227324" h="44269" extrusionOk="0">
                <a:moveTo>
                  <a:pt x="103871" y="6588"/>
                </a:moveTo>
                <a:cubicBezTo>
                  <a:pt x="79734" y="3139"/>
                  <a:pt x="54158" y="-3818"/>
                  <a:pt x="30804" y="3189"/>
                </a:cubicBezTo>
                <a:cubicBezTo>
                  <a:pt x="22069" y="5810"/>
                  <a:pt x="13754" y="10026"/>
                  <a:pt x="6165" y="15084"/>
                </a:cubicBezTo>
                <a:cubicBezTo>
                  <a:pt x="4466" y="16217"/>
                  <a:pt x="1980" y="16655"/>
                  <a:pt x="1067" y="18482"/>
                </a:cubicBezTo>
                <a:cubicBezTo>
                  <a:pt x="-599" y="21814"/>
                  <a:pt x="132" y="26893"/>
                  <a:pt x="2766" y="29527"/>
                </a:cubicBezTo>
                <a:cubicBezTo>
                  <a:pt x="15143" y="41908"/>
                  <a:pt x="37087" y="38024"/>
                  <a:pt x="54593" y="38024"/>
                </a:cubicBezTo>
                <a:cubicBezTo>
                  <a:pt x="79555" y="38024"/>
                  <a:pt x="104499" y="40014"/>
                  <a:pt x="129359" y="42272"/>
                </a:cubicBezTo>
                <a:cubicBezTo>
                  <a:pt x="149950" y="44143"/>
                  <a:pt x="170705" y="43121"/>
                  <a:pt x="191381" y="43121"/>
                </a:cubicBezTo>
                <a:cubicBezTo>
                  <a:pt x="203160" y="43121"/>
                  <a:pt x="220952" y="47712"/>
                  <a:pt x="226215" y="37174"/>
                </a:cubicBezTo>
                <a:cubicBezTo>
                  <a:pt x="233074" y="23441"/>
                  <a:pt x="201175" y="17957"/>
                  <a:pt x="186283" y="14234"/>
                </a:cubicBezTo>
                <a:cubicBezTo>
                  <a:pt x="170015" y="10167"/>
                  <a:pt x="152757" y="12356"/>
                  <a:pt x="136156" y="9986"/>
                </a:cubicBezTo>
                <a:cubicBezTo>
                  <a:pt x="120695" y="7779"/>
                  <a:pt x="105044" y="6588"/>
                  <a:pt x="89427" y="6588"/>
                </a:cubicBezTo>
              </a:path>
            </a:pathLst>
          </a:custGeom>
          <a:noFill/>
          <a:ln w="76200" cap="flat" cmpd="sng">
            <a:solidFill>
              <a:srgbClr val="5E5E5E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365" name="Google Shape;365;p44"/>
          <p:cNvPicPr preferRelativeResize="0"/>
          <p:nvPr/>
        </p:nvPicPr>
        <p:blipFill>
          <a:blip r:embed="rId8">
            <a:alphaModFix amt="19000"/>
          </a:blip>
          <a:stretch>
            <a:fillRect/>
          </a:stretch>
        </p:blipFill>
        <p:spPr>
          <a:xfrm>
            <a:off x="9798306" y="7192663"/>
            <a:ext cx="3334506" cy="1055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45"/>
          <p:cNvSpPr txBox="1">
            <a:spLocks noGrp="1"/>
          </p:cNvSpPr>
          <p:nvPr>
            <p:ph type="body" idx="1"/>
          </p:nvPr>
        </p:nvSpPr>
        <p:spPr>
          <a:xfrm>
            <a:off x="1654800" y="697675"/>
            <a:ext cx="18247800" cy="13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8500"/>
              <a:buFont typeface="Exo"/>
              <a:buNone/>
            </a:pPr>
            <a:r>
              <a:rPr lang="en-US">
                <a:solidFill>
                  <a:srgbClr val="2B4360"/>
                </a:solidFill>
              </a:rPr>
              <a:t>4I’s for Researcher-Practitioner Communications</a:t>
            </a:r>
            <a:endParaRPr>
              <a:solidFill>
                <a:srgbClr val="2B4360"/>
              </a:solidFill>
            </a:endParaRPr>
          </a:p>
        </p:txBody>
      </p:sp>
      <p:sp>
        <p:nvSpPr>
          <p:cNvPr id="371" name="Google Shape;371;p45"/>
          <p:cNvSpPr txBox="1">
            <a:spLocks noGrp="1"/>
          </p:cNvSpPr>
          <p:nvPr>
            <p:ph type="sldNum" idx="12"/>
          </p:nvPr>
        </p:nvSpPr>
        <p:spPr>
          <a:xfrm>
            <a:off x="23612920" y="13055600"/>
            <a:ext cx="371100" cy="4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  <p:pic>
        <p:nvPicPr>
          <p:cNvPr id="372" name="Google Shape;372;p45"/>
          <p:cNvPicPr preferRelativeResize="0"/>
          <p:nvPr/>
        </p:nvPicPr>
        <p:blipFill rotWithShape="1">
          <a:blip r:embed="rId3">
            <a:alphaModFix/>
          </a:blip>
          <a:srcRect r="52424"/>
          <a:stretch/>
        </p:blipFill>
        <p:spPr>
          <a:xfrm>
            <a:off x="4591196" y="5983817"/>
            <a:ext cx="6163075" cy="210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45"/>
          <p:cNvPicPr preferRelativeResize="0"/>
          <p:nvPr/>
        </p:nvPicPr>
        <p:blipFill rotWithShape="1">
          <a:blip r:embed="rId4">
            <a:alphaModFix/>
          </a:blip>
          <a:srcRect r="52421"/>
          <a:stretch/>
        </p:blipFill>
        <p:spPr>
          <a:xfrm>
            <a:off x="4591196" y="10083800"/>
            <a:ext cx="6163075" cy="236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45"/>
          <p:cNvPicPr preferRelativeResize="0"/>
          <p:nvPr/>
        </p:nvPicPr>
        <p:blipFill rotWithShape="1">
          <a:blip r:embed="rId5">
            <a:alphaModFix/>
          </a:blip>
          <a:srcRect r="52424"/>
          <a:stretch/>
        </p:blipFill>
        <p:spPr>
          <a:xfrm>
            <a:off x="4591196" y="7995708"/>
            <a:ext cx="6163075" cy="210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45"/>
          <p:cNvPicPr preferRelativeResize="0"/>
          <p:nvPr/>
        </p:nvPicPr>
        <p:blipFill rotWithShape="1">
          <a:blip r:embed="rId6">
            <a:alphaModFix/>
          </a:blip>
          <a:srcRect r="52421"/>
          <a:stretch/>
        </p:blipFill>
        <p:spPr>
          <a:xfrm>
            <a:off x="4591196" y="3895725"/>
            <a:ext cx="6163075" cy="2105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46"/>
          <p:cNvSpPr txBox="1">
            <a:spLocks noGrp="1"/>
          </p:cNvSpPr>
          <p:nvPr>
            <p:ph type="sldNum" idx="12"/>
          </p:nvPr>
        </p:nvSpPr>
        <p:spPr>
          <a:xfrm>
            <a:off x="23612920" y="13055600"/>
            <a:ext cx="371100" cy="4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  <p:pic>
        <p:nvPicPr>
          <p:cNvPr id="381" name="Google Shape;381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54250" y="3895725"/>
            <a:ext cx="8958711" cy="855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46"/>
          <p:cNvPicPr preferRelativeResize="0"/>
          <p:nvPr/>
        </p:nvPicPr>
        <p:blipFill rotWithShape="1">
          <a:blip r:embed="rId4">
            <a:alphaModFix amt="19000"/>
          </a:blip>
          <a:srcRect r="52424"/>
          <a:stretch/>
        </p:blipFill>
        <p:spPr>
          <a:xfrm>
            <a:off x="4591196" y="5983817"/>
            <a:ext cx="6163075" cy="210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46"/>
          <p:cNvPicPr preferRelativeResize="0"/>
          <p:nvPr/>
        </p:nvPicPr>
        <p:blipFill rotWithShape="1">
          <a:blip r:embed="rId5">
            <a:alphaModFix amt="15000"/>
          </a:blip>
          <a:srcRect r="52421"/>
          <a:stretch/>
        </p:blipFill>
        <p:spPr>
          <a:xfrm>
            <a:off x="4591196" y="10083800"/>
            <a:ext cx="6163075" cy="236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46"/>
          <p:cNvPicPr preferRelativeResize="0"/>
          <p:nvPr/>
        </p:nvPicPr>
        <p:blipFill rotWithShape="1">
          <a:blip r:embed="rId6">
            <a:alphaModFix amt="15000"/>
          </a:blip>
          <a:srcRect r="52424"/>
          <a:stretch/>
        </p:blipFill>
        <p:spPr>
          <a:xfrm>
            <a:off x="4591196" y="7995708"/>
            <a:ext cx="6163075" cy="210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46"/>
          <p:cNvPicPr preferRelativeResize="0"/>
          <p:nvPr/>
        </p:nvPicPr>
        <p:blipFill rotWithShape="1">
          <a:blip r:embed="rId7">
            <a:alphaModFix/>
          </a:blip>
          <a:srcRect r="52421"/>
          <a:stretch/>
        </p:blipFill>
        <p:spPr>
          <a:xfrm>
            <a:off x="4591196" y="3895725"/>
            <a:ext cx="6163075" cy="2105025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46"/>
          <p:cNvSpPr txBox="1">
            <a:spLocks noGrp="1"/>
          </p:cNvSpPr>
          <p:nvPr>
            <p:ph type="body" idx="1"/>
          </p:nvPr>
        </p:nvSpPr>
        <p:spPr>
          <a:xfrm>
            <a:off x="1654800" y="697675"/>
            <a:ext cx="18247800" cy="13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8500"/>
              <a:buFont typeface="Exo"/>
              <a:buNone/>
            </a:pPr>
            <a:r>
              <a:rPr lang="en-US">
                <a:solidFill>
                  <a:srgbClr val="2B4360"/>
                </a:solidFill>
              </a:rPr>
              <a:t>4I’s for Researcher-Practitioner Communications</a:t>
            </a:r>
            <a:endParaRPr>
              <a:solidFill>
                <a:srgbClr val="2B436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Google Shape;391;p47" descr="impact360-logo-rgbmark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567019" y="120148"/>
            <a:ext cx="1751321" cy="1751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25850" y="475950"/>
            <a:ext cx="18241175" cy="12916499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47"/>
          <p:cNvSpPr txBox="1">
            <a:spLocks noGrp="1"/>
          </p:cNvSpPr>
          <p:nvPr>
            <p:ph type="body" idx="1"/>
          </p:nvPr>
        </p:nvSpPr>
        <p:spPr>
          <a:xfrm>
            <a:off x="726575" y="1767050"/>
            <a:ext cx="3738600" cy="131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Empathy Mapping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Google Shape;398;p48" descr="impact360-logo-rgbmark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567019" y="120148"/>
            <a:ext cx="1751321" cy="1751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87413" y="3092437"/>
            <a:ext cx="7609175" cy="7531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Google Shape;404;p49"/>
          <p:cNvPicPr preferRelativeResize="0"/>
          <p:nvPr/>
        </p:nvPicPr>
        <p:blipFill rotWithShape="1">
          <a:blip r:embed="rId3">
            <a:alphaModFix/>
          </a:blip>
          <a:srcRect l="16996" r="10864"/>
          <a:stretch/>
        </p:blipFill>
        <p:spPr>
          <a:xfrm>
            <a:off x="6663935" y="1505050"/>
            <a:ext cx="11056130" cy="10705900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49"/>
          <p:cNvSpPr txBox="1">
            <a:spLocks noGrp="1"/>
          </p:cNvSpPr>
          <p:nvPr>
            <p:ph type="body" idx="1"/>
          </p:nvPr>
        </p:nvSpPr>
        <p:spPr>
          <a:xfrm>
            <a:off x="1264875" y="1162875"/>
            <a:ext cx="6021000" cy="13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25" rIns="91400" bIns="457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6100"/>
              <a:buFont typeface="Exo"/>
              <a:buNone/>
            </a:pPr>
            <a:r>
              <a:rPr lang="en-US" sz="6100"/>
              <a:t>Who’s Included in Inclusive Problem- Solving?</a:t>
            </a:r>
            <a:endParaRPr sz="61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6100"/>
              <a:buFont typeface="Exo"/>
              <a:buNone/>
            </a:pPr>
            <a:endParaRPr sz="61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6100"/>
              <a:buFont typeface="Exo"/>
              <a:buNone/>
            </a:pPr>
            <a:r>
              <a:rPr lang="en-US" sz="4000" b="0">
                <a:latin typeface="Exo"/>
                <a:ea typeface="Exo"/>
                <a:cs typeface="Exo"/>
                <a:sym typeface="Exo"/>
              </a:rPr>
              <a:t>“Researchers” &amp; </a:t>
            </a:r>
            <a:endParaRPr sz="4000" b="0">
              <a:latin typeface="Exo"/>
              <a:ea typeface="Exo"/>
              <a:cs typeface="Exo"/>
              <a:sym typeface="Ex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6100"/>
              <a:buFont typeface="Exo"/>
              <a:buNone/>
            </a:pPr>
            <a:r>
              <a:rPr lang="en-US" sz="4000" b="0">
                <a:latin typeface="Exo"/>
                <a:ea typeface="Exo"/>
                <a:cs typeface="Exo"/>
                <a:sym typeface="Exo"/>
              </a:rPr>
              <a:t>“Practitioners”</a:t>
            </a:r>
            <a:endParaRPr sz="4000" b="0">
              <a:latin typeface="Exo"/>
              <a:ea typeface="Exo"/>
              <a:cs typeface="Exo"/>
              <a:sym typeface="Ex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6100"/>
              <a:buFont typeface="Exo"/>
              <a:buNone/>
            </a:pPr>
            <a:r>
              <a:rPr lang="en-US" sz="4000" b="0">
                <a:latin typeface="Exo"/>
                <a:ea typeface="Exo"/>
                <a:cs typeface="Exo"/>
                <a:sym typeface="Exo"/>
              </a:rPr>
              <a:t>not nuanced</a:t>
            </a:r>
            <a:endParaRPr sz="4000" b="0">
              <a:latin typeface="Exo"/>
              <a:ea typeface="Exo"/>
              <a:cs typeface="Exo"/>
              <a:sym typeface="Ex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6100"/>
              <a:buFont typeface="Exo"/>
              <a:buNone/>
            </a:pPr>
            <a:r>
              <a:rPr lang="en-US" sz="4000" b="0">
                <a:latin typeface="Exo"/>
                <a:ea typeface="Exo"/>
                <a:cs typeface="Exo"/>
                <a:sym typeface="Exo"/>
              </a:rPr>
              <a:t>enough to support climbing the convergence pyramid</a:t>
            </a:r>
            <a:endParaRPr sz="4000" b="0">
              <a:latin typeface="Exo"/>
              <a:ea typeface="Exo"/>
              <a:cs typeface="Exo"/>
              <a:sym typeface="Ex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6100"/>
              <a:buFont typeface="Exo"/>
              <a:buNone/>
            </a:pPr>
            <a:endParaRPr sz="4000" b="0">
              <a:latin typeface="Exo"/>
              <a:ea typeface="Exo"/>
              <a:cs typeface="Exo"/>
              <a:sym typeface="Ex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6100"/>
              <a:buFont typeface="Exo"/>
              <a:buNone/>
            </a:pPr>
            <a:r>
              <a:rPr lang="en-US" sz="4000" b="0">
                <a:latin typeface="Exo"/>
                <a:ea typeface="Exo"/>
                <a:cs typeface="Exo"/>
                <a:sym typeface="Exo"/>
              </a:rPr>
              <a:t>Need to leverage common capacities &amp; interests to climb all </a:t>
            </a:r>
            <a:endParaRPr sz="4000" b="0">
              <a:latin typeface="Exo"/>
              <a:ea typeface="Exo"/>
              <a:cs typeface="Exo"/>
              <a:sym typeface="Ex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6100"/>
              <a:buFont typeface="Exo"/>
              <a:buNone/>
            </a:pPr>
            <a:r>
              <a:rPr lang="en-US" sz="4000" b="0">
                <a:latin typeface="Exo"/>
                <a:ea typeface="Exo"/>
                <a:cs typeface="Exo"/>
                <a:sym typeface="Exo"/>
              </a:rPr>
              <a:t>five convergence levels</a:t>
            </a:r>
            <a:endParaRPr sz="4000" b="0"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406" name="Google Shape;406;p49"/>
          <p:cNvSpPr txBox="1"/>
          <p:nvPr/>
        </p:nvSpPr>
        <p:spPr>
          <a:xfrm>
            <a:off x="403803" y="13084400"/>
            <a:ext cx="48309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Roboto"/>
              <a:buNone/>
            </a:pPr>
            <a:r>
              <a:rPr lang="en-US" sz="16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©2019 Impact360 Alliance. All rights reserved.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Google Shape;411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186644" y="9417758"/>
            <a:ext cx="3279732" cy="3279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01921" y="588924"/>
            <a:ext cx="3279768" cy="3279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15883" y="9315049"/>
            <a:ext cx="3279768" cy="3279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5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401663" y="526738"/>
            <a:ext cx="3279732" cy="3279732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50"/>
          <p:cNvSpPr txBox="1">
            <a:spLocks noGrp="1"/>
          </p:cNvSpPr>
          <p:nvPr>
            <p:ph type="body" idx="2"/>
          </p:nvPr>
        </p:nvSpPr>
        <p:spPr>
          <a:xfrm>
            <a:off x="3977750" y="12594825"/>
            <a:ext cx="3156000" cy="12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25" rIns="91400" bIns="457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00"/>
              <a:buFont typeface="Exo"/>
              <a:buNone/>
            </a:pPr>
            <a:r>
              <a:rPr lang="en-US" sz="4800" b="1">
                <a:latin typeface="Exo"/>
                <a:ea typeface="Exo"/>
                <a:cs typeface="Exo"/>
                <a:sym typeface="Exo"/>
              </a:rPr>
              <a:t>Tinkerer</a:t>
            </a:r>
            <a:endParaRPr sz="4800" b="1"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416" name="Google Shape;416;p50"/>
          <p:cNvSpPr txBox="1">
            <a:spLocks noGrp="1"/>
          </p:cNvSpPr>
          <p:nvPr>
            <p:ph type="body" idx="2"/>
          </p:nvPr>
        </p:nvSpPr>
        <p:spPr>
          <a:xfrm>
            <a:off x="4192054" y="3806500"/>
            <a:ext cx="3156000" cy="12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25" rIns="91400" bIns="457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00"/>
              <a:buFont typeface="Exo"/>
              <a:buNone/>
            </a:pPr>
            <a:r>
              <a:rPr lang="en-US" sz="4800" b="1">
                <a:latin typeface="Exo"/>
                <a:ea typeface="Exo"/>
                <a:cs typeface="Exo"/>
                <a:sym typeface="Exo"/>
              </a:rPr>
              <a:t>Thinker</a:t>
            </a:r>
            <a:endParaRPr sz="4800" b="1"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417" name="Google Shape;417;p50"/>
          <p:cNvSpPr txBox="1">
            <a:spLocks noGrp="1"/>
          </p:cNvSpPr>
          <p:nvPr>
            <p:ph type="body" idx="2"/>
          </p:nvPr>
        </p:nvSpPr>
        <p:spPr>
          <a:xfrm>
            <a:off x="17601608" y="12517550"/>
            <a:ext cx="3156000" cy="12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25" rIns="91400" bIns="457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00"/>
              <a:buFont typeface="Exo"/>
              <a:buNone/>
            </a:pPr>
            <a:r>
              <a:rPr lang="en-US" sz="4800" b="1">
                <a:latin typeface="Exo"/>
                <a:ea typeface="Exo"/>
                <a:cs typeface="Exo"/>
                <a:sym typeface="Exo"/>
              </a:rPr>
              <a:t>Solver</a:t>
            </a:r>
            <a:endParaRPr sz="4800" b="1"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418" name="Google Shape;418;p50"/>
          <p:cNvSpPr txBox="1">
            <a:spLocks noGrp="1"/>
          </p:cNvSpPr>
          <p:nvPr>
            <p:ph type="body" idx="2"/>
          </p:nvPr>
        </p:nvSpPr>
        <p:spPr>
          <a:xfrm>
            <a:off x="17463492" y="3806500"/>
            <a:ext cx="3156000" cy="12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25" rIns="91400" bIns="457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00"/>
              <a:buFont typeface="Exo"/>
              <a:buNone/>
            </a:pPr>
            <a:r>
              <a:rPr lang="en-US" sz="4800" b="1">
                <a:latin typeface="Exo"/>
                <a:ea typeface="Exo"/>
                <a:cs typeface="Exo"/>
                <a:sym typeface="Exo"/>
              </a:rPr>
              <a:t>Impacter</a:t>
            </a:r>
            <a:endParaRPr sz="4800" b="1">
              <a:latin typeface="Exo"/>
              <a:ea typeface="Exo"/>
              <a:cs typeface="Exo"/>
              <a:sym typeface="Exo"/>
            </a:endParaRPr>
          </a:p>
        </p:txBody>
      </p:sp>
      <p:pic>
        <p:nvPicPr>
          <p:cNvPr id="419" name="Google Shape;419;p50"/>
          <p:cNvPicPr preferRelativeResize="0"/>
          <p:nvPr/>
        </p:nvPicPr>
        <p:blipFill rotWithShape="1">
          <a:blip r:embed="rId7">
            <a:alphaModFix/>
          </a:blip>
          <a:srcRect l="16996" r="10864"/>
          <a:stretch/>
        </p:blipFill>
        <p:spPr>
          <a:xfrm>
            <a:off x="6663935" y="1505050"/>
            <a:ext cx="11056130" cy="10705900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50"/>
          <p:cNvSpPr txBox="1"/>
          <p:nvPr/>
        </p:nvSpPr>
        <p:spPr>
          <a:xfrm>
            <a:off x="403803" y="13084400"/>
            <a:ext cx="48309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Roboto"/>
              <a:buNone/>
            </a:pPr>
            <a:r>
              <a:rPr lang="en-US" sz="16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©2019 Impact360 Alliance. All rights reserved.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" name="Google Shape;425;p51"/>
          <p:cNvPicPr preferRelativeResize="0"/>
          <p:nvPr/>
        </p:nvPicPr>
        <p:blipFill rotWithShape="1">
          <a:blip r:embed="rId3">
            <a:alphaModFix/>
          </a:blip>
          <a:srcRect l="16996" r="10864"/>
          <a:stretch/>
        </p:blipFill>
        <p:spPr>
          <a:xfrm>
            <a:off x="6663935" y="1505050"/>
            <a:ext cx="11056130" cy="107059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6" name="Google Shape;426;p51"/>
          <p:cNvCxnSpPr/>
          <p:nvPr/>
        </p:nvCxnSpPr>
        <p:spPr>
          <a:xfrm>
            <a:off x="12268200" y="1581250"/>
            <a:ext cx="0" cy="10705800"/>
          </a:xfrm>
          <a:prstGeom prst="straightConnector1">
            <a:avLst/>
          </a:prstGeom>
          <a:noFill/>
          <a:ln w="1143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7" name="Google Shape;427;p51"/>
          <p:cNvCxnSpPr/>
          <p:nvPr/>
        </p:nvCxnSpPr>
        <p:spPr>
          <a:xfrm rot="10800000">
            <a:off x="6935735" y="6935700"/>
            <a:ext cx="10729800" cy="0"/>
          </a:xfrm>
          <a:prstGeom prst="straightConnector1">
            <a:avLst/>
          </a:prstGeom>
          <a:noFill/>
          <a:ln w="1143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28" name="Google Shape;428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186644" y="9417758"/>
            <a:ext cx="3279732" cy="3279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01921" y="588924"/>
            <a:ext cx="3279768" cy="3279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5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15883" y="9315049"/>
            <a:ext cx="3279768" cy="3279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5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7401663" y="526738"/>
            <a:ext cx="3279732" cy="3279732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51"/>
          <p:cNvSpPr txBox="1">
            <a:spLocks noGrp="1"/>
          </p:cNvSpPr>
          <p:nvPr>
            <p:ph type="body" idx="2"/>
          </p:nvPr>
        </p:nvSpPr>
        <p:spPr>
          <a:xfrm>
            <a:off x="3977750" y="12594825"/>
            <a:ext cx="3156000" cy="12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25" rIns="91400" bIns="457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00"/>
              <a:buFont typeface="Exo"/>
              <a:buNone/>
            </a:pPr>
            <a:r>
              <a:rPr lang="en-US" sz="4800" b="1">
                <a:latin typeface="Exo"/>
                <a:ea typeface="Exo"/>
                <a:cs typeface="Exo"/>
                <a:sym typeface="Exo"/>
              </a:rPr>
              <a:t>Tinkerer</a:t>
            </a:r>
            <a:endParaRPr sz="4800" b="1"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433" name="Google Shape;433;p51"/>
          <p:cNvSpPr txBox="1">
            <a:spLocks noGrp="1"/>
          </p:cNvSpPr>
          <p:nvPr>
            <p:ph type="body" idx="2"/>
          </p:nvPr>
        </p:nvSpPr>
        <p:spPr>
          <a:xfrm>
            <a:off x="4192054" y="3806500"/>
            <a:ext cx="3156000" cy="12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25" rIns="91400" bIns="457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00"/>
              <a:buFont typeface="Exo"/>
              <a:buNone/>
            </a:pPr>
            <a:r>
              <a:rPr lang="en-US" sz="4800" b="1">
                <a:latin typeface="Exo"/>
                <a:ea typeface="Exo"/>
                <a:cs typeface="Exo"/>
                <a:sym typeface="Exo"/>
              </a:rPr>
              <a:t>Thinker</a:t>
            </a:r>
            <a:endParaRPr sz="4800" b="1"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434" name="Google Shape;434;p51"/>
          <p:cNvSpPr txBox="1">
            <a:spLocks noGrp="1"/>
          </p:cNvSpPr>
          <p:nvPr>
            <p:ph type="body" idx="2"/>
          </p:nvPr>
        </p:nvSpPr>
        <p:spPr>
          <a:xfrm>
            <a:off x="17601608" y="12517550"/>
            <a:ext cx="3156000" cy="12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25" rIns="91400" bIns="457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00"/>
              <a:buFont typeface="Exo"/>
              <a:buNone/>
            </a:pPr>
            <a:r>
              <a:rPr lang="en-US" sz="4800" b="1">
                <a:latin typeface="Exo"/>
                <a:ea typeface="Exo"/>
                <a:cs typeface="Exo"/>
                <a:sym typeface="Exo"/>
              </a:rPr>
              <a:t>Solver</a:t>
            </a:r>
            <a:endParaRPr sz="4800" b="1"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435" name="Google Shape;435;p51"/>
          <p:cNvSpPr txBox="1">
            <a:spLocks noGrp="1"/>
          </p:cNvSpPr>
          <p:nvPr>
            <p:ph type="body" idx="2"/>
          </p:nvPr>
        </p:nvSpPr>
        <p:spPr>
          <a:xfrm>
            <a:off x="17463492" y="3806500"/>
            <a:ext cx="3156000" cy="12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25" rIns="91400" bIns="457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00"/>
              <a:buFont typeface="Exo"/>
              <a:buNone/>
            </a:pPr>
            <a:r>
              <a:rPr lang="en-US" sz="4800" b="1">
                <a:latin typeface="Exo"/>
                <a:ea typeface="Exo"/>
                <a:cs typeface="Exo"/>
                <a:sym typeface="Exo"/>
              </a:rPr>
              <a:t>Impacter</a:t>
            </a:r>
            <a:endParaRPr sz="4800" b="1"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436" name="Google Shape;436;p51"/>
          <p:cNvSpPr txBox="1"/>
          <p:nvPr/>
        </p:nvSpPr>
        <p:spPr>
          <a:xfrm>
            <a:off x="403803" y="13084400"/>
            <a:ext cx="48309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Roboto"/>
              <a:buNone/>
            </a:pPr>
            <a:r>
              <a:rPr lang="en-US" sz="16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©2019 Impact360 Alliance. All rights reserved.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" name="Google Shape;441;p52"/>
          <p:cNvPicPr preferRelativeResize="0"/>
          <p:nvPr/>
        </p:nvPicPr>
        <p:blipFill rotWithShape="1">
          <a:blip r:embed="rId3">
            <a:alphaModFix amt="7000"/>
          </a:blip>
          <a:srcRect l="16996" r="10864"/>
          <a:stretch/>
        </p:blipFill>
        <p:spPr>
          <a:xfrm>
            <a:off x="6663935" y="1505050"/>
            <a:ext cx="11056130" cy="107059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42" name="Google Shape;442;p52"/>
          <p:cNvCxnSpPr/>
          <p:nvPr/>
        </p:nvCxnSpPr>
        <p:spPr>
          <a:xfrm>
            <a:off x="12268200" y="1581250"/>
            <a:ext cx="0" cy="10705800"/>
          </a:xfrm>
          <a:prstGeom prst="straightConnector1">
            <a:avLst/>
          </a:prstGeom>
          <a:noFill/>
          <a:ln w="1143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3" name="Google Shape;443;p52"/>
          <p:cNvCxnSpPr/>
          <p:nvPr/>
        </p:nvCxnSpPr>
        <p:spPr>
          <a:xfrm rot="10800000">
            <a:off x="6935735" y="6935700"/>
            <a:ext cx="10729800" cy="0"/>
          </a:xfrm>
          <a:prstGeom prst="straightConnector1">
            <a:avLst/>
          </a:prstGeom>
          <a:noFill/>
          <a:ln w="1143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44" name="Google Shape;444;p52"/>
          <p:cNvSpPr txBox="1">
            <a:spLocks noGrp="1"/>
          </p:cNvSpPr>
          <p:nvPr>
            <p:ph type="body" idx="2"/>
          </p:nvPr>
        </p:nvSpPr>
        <p:spPr>
          <a:xfrm>
            <a:off x="10895646" y="924547"/>
            <a:ext cx="3156000" cy="7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25" rIns="91400" bIns="457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00"/>
              <a:buFont typeface="Exo"/>
              <a:buNone/>
            </a:pPr>
            <a:r>
              <a:rPr lang="en-US" sz="3700" i="1">
                <a:latin typeface="Exo"/>
                <a:ea typeface="Exo"/>
                <a:cs typeface="Exo"/>
                <a:sym typeface="Exo"/>
              </a:rPr>
              <a:t>Big Scale</a:t>
            </a:r>
            <a:endParaRPr sz="3700" i="1"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445" name="Google Shape;445;p52"/>
          <p:cNvSpPr txBox="1">
            <a:spLocks noGrp="1"/>
          </p:cNvSpPr>
          <p:nvPr>
            <p:ph type="body" idx="2"/>
          </p:nvPr>
        </p:nvSpPr>
        <p:spPr>
          <a:xfrm>
            <a:off x="10539763" y="12375672"/>
            <a:ext cx="3156000" cy="7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25" rIns="91400" bIns="457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00"/>
              <a:buFont typeface="Exo"/>
              <a:buNone/>
            </a:pPr>
            <a:r>
              <a:rPr lang="en-US" sz="3700" i="1">
                <a:latin typeface="Exo"/>
                <a:ea typeface="Exo"/>
                <a:cs typeface="Exo"/>
                <a:sym typeface="Exo"/>
              </a:rPr>
              <a:t>Small Scale</a:t>
            </a:r>
            <a:endParaRPr sz="3700" i="1"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446" name="Google Shape;446;p52"/>
          <p:cNvSpPr txBox="1">
            <a:spLocks noGrp="1"/>
          </p:cNvSpPr>
          <p:nvPr>
            <p:ph type="body" idx="2"/>
          </p:nvPr>
        </p:nvSpPr>
        <p:spPr>
          <a:xfrm>
            <a:off x="17644013" y="6334708"/>
            <a:ext cx="4083900" cy="7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25" rIns="91400" bIns="457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00"/>
              <a:buFont typeface="Exo"/>
              <a:buNone/>
            </a:pPr>
            <a:r>
              <a:rPr lang="en-US" sz="3700" i="1">
                <a:latin typeface="Exo"/>
                <a:ea typeface="Exo"/>
                <a:cs typeface="Exo"/>
                <a:sym typeface="Exo"/>
              </a:rPr>
              <a:t>Solution</a:t>
            </a:r>
            <a:endParaRPr sz="3700" i="1">
              <a:latin typeface="Exo"/>
              <a:ea typeface="Exo"/>
              <a:cs typeface="Exo"/>
              <a:sym typeface="Ex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00"/>
              <a:buFont typeface="Exo"/>
              <a:buNone/>
            </a:pPr>
            <a:r>
              <a:rPr lang="en-US" sz="3700" i="1">
                <a:latin typeface="Exo"/>
                <a:ea typeface="Exo"/>
                <a:cs typeface="Exo"/>
                <a:sym typeface="Exo"/>
              </a:rPr>
              <a:t>Maker</a:t>
            </a:r>
            <a:endParaRPr sz="3700" i="1"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447" name="Google Shape;447;p52"/>
          <p:cNvSpPr txBox="1">
            <a:spLocks noGrp="1"/>
          </p:cNvSpPr>
          <p:nvPr>
            <p:ph type="body" idx="2"/>
          </p:nvPr>
        </p:nvSpPr>
        <p:spPr>
          <a:xfrm>
            <a:off x="2884679" y="6234375"/>
            <a:ext cx="4083900" cy="7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25" rIns="91400" bIns="457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00"/>
              <a:buFont typeface="Exo"/>
              <a:buNone/>
            </a:pPr>
            <a:r>
              <a:rPr lang="en-US" sz="3700" i="1">
                <a:latin typeface="Exo"/>
                <a:ea typeface="Exo"/>
                <a:cs typeface="Exo"/>
                <a:sym typeface="Exo"/>
              </a:rPr>
              <a:t>Problem</a:t>
            </a:r>
            <a:endParaRPr sz="3700" i="1">
              <a:latin typeface="Exo"/>
              <a:ea typeface="Exo"/>
              <a:cs typeface="Exo"/>
              <a:sym typeface="Exo"/>
            </a:endParaRPr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00"/>
              <a:buFont typeface="Exo"/>
              <a:buNone/>
            </a:pPr>
            <a:r>
              <a:rPr lang="en-US" sz="3700" i="1">
                <a:latin typeface="Exo"/>
                <a:ea typeface="Exo"/>
                <a:cs typeface="Exo"/>
                <a:sym typeface="Exo"/>
              </a:rPr>
              <a:t>Understander</a:t>
            </a:r>
            <a:endParaRPr sz="3700" i="1">
              <a:latin typeface="Exo"/>
              <a:ea typeface="Exo"/>
              <a:cs typeface="Exo"/>
              <a:sym typeface="Exo"/>
            </a:endParaRPr>
          </a:p>
        </p:txBody>
      </p:sp>
      <p:pic>
        <p:nvPicPr>
          <p:cNvPr id="448" name="Google Shape;448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347669" y="7424708"/>
            <a:ext cx="3279732" cy="3279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12846" y="2067549"/>
            <a:ext cx="3279768" cy="3279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5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40908" y="7244724"/>
            <a:ext cx="3279768" cy="3279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5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382213" y="2005363"/>
            <a:ext cx="3279732" cy="3279732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Google Shape;452;p52"/>
          <p:cNvSpPr txBox="1">
            <a:spLocks noGrp="1"/>
          </p:cNvSpPr>
          <p:nvPr>
            <p:ph type="body" idx="2"/>
          </p:nvPr>
        </p:nvSpPr>
        <p:spPr>
          <a:xfrm>
            <a:off x="6702775" y="10524500"/>
            <a:ext cx="3156000" cy="12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25" rIns="91400" bIns="457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00"/>
              <a:buFont typeface="Exo"/>
              <a:buNone/>
            </a:pPr>
            <a:r>
              <a:rPr lang="en-US" sz="4800" b="1">
                <a:latin typeface="Exo"/>
                <a:ea typeface="Exo"/>
                <a:cs typeface="Exo"/>
                <a:sym typeface="Exo"/>
              </a:rPr>
              <a:t>Tinkerer</a:t>
            </a:r>
            <a:endParaRPr sz="4800" b="1"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453" name="Google Shape;453;p52"/>
          <p:cNvSpPr txBox="1">
            <a:spLocks noGrp="1"/>
          </p:cNvSpPr>
          <p:nvPr>
            <p:ph type="body" idx="2"/>
          </p:nvPr>
        </p:nvSpPr>
        <p:spPr>
          <a:xfrm>
            <a:off x="7302979" y="5285125"/>
            <a:ext cx="3156000" cy="12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25" rIns="91400" bIns="457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00"/>
              <a:buFont typeface="Exo"/>
              <a:buNone/>
            </a:pPr>
            <a:r>
              <a:rPr lang="en-US" sz="4800" b="1">
                <a:latin typeface="Exo"/>
                <a:ea typeface="Exo"/>
                <a:cs typeface="Exo"/>
                <a:sym typeface="Exo"/>
              </a:rPr>
              <a:t>Thinker</a:t>
            </a:r>
            <a:endParaRPr sz="4800" b="1"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454" name="Google Shape;454;p52"/>
          <p:cNvSpPr txBox="1">
            <a:spLocks noGrp="1"/>
          </p:cNvSpPr>
          <p:nvPr>
            <p:ph type="body" idx="2"/>
          </p:nvPr>
        </p:nvSpPr>
        <p:spPr>
          <a:xfrm>
            <a:off x="14762633" y="10524500"/>
            <a:ext cx="3156000" cy="12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25" rIns="91400" bIns="457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00"/>
              <a:buFont typeface="Exo"/>
              <a:buNone/>
            </a:pPr>
            <a:r>
              <a:rPr lang="en-US" sz="4800" b="1">
                <a:latin typeface="Exo"/>
                <a:ea typeface="Exo"/>
                <a:cs typeface="Exo"/>
                <a:sym typeface="Exo"/>
              </a:rPr>
              <a:t>Solver</a:t>
            </a:r>
            <a:endParaRPr sz="4800" b="1"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455" name="Google Shape;455;p52"/>
          <p:cNvSpPr txBox="1">
            <a:spLocks noGrp="1"/>
          </p:cNvSpPr>
          <p:nvPr>
            <p:ph type="body" idx="2"/>
          </p:nvPr>
        </p:nvSpPr>
        <p:spPr>
          <a:xfrm>
            <a:off x="14444042" y="5285125"/>
            <a:ext cx="3156000" cy="12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25" rIns="91400" bIns="457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00"/>
              <a:buFont typeface="Exo"/>
              <a:buNone/>
            </a:pPr>
            <a:r>
              <a:rPr lang="en-US" sz="4800" b="1">
                <a:latin typeface="Exo"/>
                <a:ea typeface="Exo"/>
                <a:cs typeface="Exo"/>
                <a:sym typeface="Exo"/>
              </a:rPr>
              <a:t>Impacter</a:t>
            </a:r>
            <a:endParaRPr sz="4800" b="1"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456" name="Google Shape;456;p52"/>
          <p:cNvSpPr txBox="1"/>
          <p:nvPr/>
        </p:nvSpPr>
        <p:spPr>
          <a:xfrm>
            <a:off x="403803" y="13084400"/>
            <a:ext cx="48309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Roboto"/>
              <a:buNone/>
            </a:pPr>
            <a:r>
              <a:rPr lang="en-US" sz="16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©2019 Impact360 Alliance. All rights reserved.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35" descr="impact360-logo-rgbmark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414619" y="120148"/>
            <a:ext cx="1751321" cy="1751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5" descr="impact360-alliance-infographics-value-proposition-desktop-v2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200" y="5454649"/>
            <a:ext cx="23479525" cy="7971300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35"/>
          <p:cNvSpPr txBox="1"/>
          <p:nvPr/>
        </p:nvSpPr>
        <p:spPr>
          <a:xfrm>
            <a:off x="403803" y="13084400"/>
            <a:ext cx="48309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Roboto"/>
              <a:buNone/>
            </a:pPr>
            <a:r>
              <a:rPr lang="en-US" sz="16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©2019 Impact360 Alliance. All rights reserved.</a:t>
            </a:r>
            <a:endParaRPr/>
          </a:p>
        </p:txBody>
      </p:sp>
      <p:sp>
        <p:nvSpPr>
          <p:cNvPr id="205" name="Google Shape;205;p35"/>
          <p:cNvSpPr txBox="1"/>
          <p:nvPr/>
        </p:nvSpPr>
        <p:spPr>
          <a:xfrm>
            <a:off x="3347850" y="3140450"/>
            <a:ext cx="17688300" cy="22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219200" lvl="0" indent="0" algn="l" rtl="0">
              <a:spcBef>
                <a:spcPts val="0"/>
              </a:spcBef>
              <a:spcAft>
                <a:spcPts val="2700"/>
              </a:spcAft>
              <a:buNone/>
            </a:pPr>
            <a:r>
              <a:rPr lang="en-US" sz="6000" b="1">
                <a:latin typeface="Roboto"/>
                <a:ea typeface="Roboto"/>
                <a:cs typeface="Roboto"/>
                <a:sym typeface="Roboto"/>
              </a:rPr>
              <a:t>Activate and sustain a needs-based cycle of knowledge-to-action and action-to-knowledge</a:t>
            </a:r>
            <a:endParaRPr b="1"/>
          </a:p>
        </p:txBody>
      </p:sp>
      <p:pic>
        <p:nvPicPr>
          <p:cNvPr id="206" name="Google Shape;206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51750" y="602475"/>
            <a:ext cx="7867650" cy="226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" name="Google Shape;461;p53"/>
          <p:cNvPicPr preferRelativeResize="0"/>
          <p:nvPr/>
        </p:nvPicPr>
        <p:blipFill rotWithShape="1">
          <a:blip r:embed="rId3">
            <a:alphaModFix amt="7000"/>
          </a:blip>
          <a:srcRect l="16996" r="10864"/>
          <a:stretch/>
        </p:blipFill>
        <p:spPr>
          <a:xfrm>
            <a:off x="6663935" y="1505050"/>
            <a:ext cx="11056130" cy="107059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2" name="Google Shape;462;p53"/>
          <p:cNvCxnSpPr/>
          <p:nvPr/>
        </p:nvCxnSpPr>
        <p:spPr>
          <a:xfrm>
            <a:off x="12268200" y="1581250"/>
            <a:ext cx="0" cy="10705800"/>
          </a:xfrm>
          <a:prstGeom prst="straightConnector1">
            <a:avLst/>
          </a:prstGeom>
          <a:noFill/>
          <a:ln w="114300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3" name="Google Shape;463;p53"/>
          <p:cNvCxnSpPr/>
          <p:nvPr/>
        </p:nvCxnSpPr>
        <p:spPr>
          <a:xfrm rot="10800000">
            <a:off x="6935735" y="6935700"/>
            <a:ext cx="10729800" cy="0"/>
          </a:xfrm>
          <a:prstGeom prst="straightConnector1">
            <a:avLst/>
          </a:prstGeom>
          <a:noFill/>
          <a:ln w="114300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  <a:effectLst>
            <a:reflection endPos="30000" dist="38100" dir="5400000" fadeDir="5400012" sy="-100000" algn="bl" rotWithShape="0"/>
          </a:effectLst>
        </p:spPr>
      </p:cxnSp>
      <p:sp>
        <p:nvSpPr>
          <p:cNvPr id="464" name="Google Shape;464;p53"/>
          <p:cNvSpPr txBox="1">
            <a:spLocks noGrp="1"/>
          </p:cNvSpPr>
          <p:nvPr>
            <p:ph type="body" idx="2"/>
          </p:nvPr>
        </p:nvSpPr>
        <p:spPr>
          <a:xfrm>
            <a:off x="10895646" y="924547"/>
            <a:ext cx="3156000" cy="7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25" rIns="91400" bIns="457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00"/>
              <a:buFont typeface="Exo"/>
              <a:buNone/>
            </a:pPr>
            <a:r>
              <a:rPr lang="en-US" sz="3700" i="1">
                <a:latin typeface="Exo"/>
                <a:ea typeface="Exo"/>
                <a:cs typeface="Exo"/>
                <a:sym typeface="Exo"/>
              </a:rPr>
              <a:t>Big Scale</a:t>
            </a:r>
            <a:endParaRPr sz="3700" i="1"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465" name="Google Shape;465;p53"/>
          <p:cNvSpPr txBox="1">
            <a:spLocks noGrp="1"/>
          </p:cNvSpPr>
          <p:nvPr>
            <p:ph type="body" idx="2"/>
          </p:nvPr>
        </p:nvSpPr>
        <p:spPr>
          <a:xfrm>
            <a:off x="10539763" y="12375672"/>
            <a:ext cx="3156000" cy="7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25" rIns="91400" bIns="457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00"/>
              <a:buFont typeface="Exo"/>
              <a:buNone/>
            </a:pPr>
            <a:r>
              <a:rPr lang="en-US" sz="3700" i="1">
                <a:latin typeface="Exo"/>
                <a:ea typeface="Exo"/>
                <a:cs typeface="Exo"/>
                <a:sym typeface="Exo"/>
              </a:rPr>
              <a:t>Small Scale</a:t>
            </a:r>
            <a:endParaRPr sz="3700" i="1"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466" name="Google Shape;466;p53"/>
          <p:cNvSpPr txBox="1">
            <a:spLocks noGrp="1"/>
          </p:cNvSpPr>
          <p:nvPr>
            <p:ph type="body" idx="2"/>
          </p:nvPr>
        </p:nvSpPr>
        <p:spPr>
          <a:xfrm>
            <a:off x="17644013" y="6334708"/>
            <a:ext cx="4083900" cy="7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25" rIns="91400" bIns="457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00"/>
              <a:buFont typeface="Exo"/>
              <a:buNone/>
            </a:pPr>
            <a:r>
              <a:rPr lang="en-US" sz="3700" i="1">
                <a:latin typeface="Exo"/>
                <a:ea typeface="Exo"/>
                <a:cs typeface="Exo"/>
                <a:sym typeface="Exo"/>
              </a:rPr>
              <a:t>Solution</a:t>
            </a:r>
            <a:endParaRPr sz="3700" i="1">
              <a:latin typeface="Exo"/>
              <a:ea typeface="Exo"/>
              <a:cs typeface="Exo"/>
              <a:sym typeface="Ex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00"/>
              <a:buFont typeface="Exo"/>
              <a:buNone/>
            </a:pPr>
            <a:r>
              <a:rPr lang="en-US" sz="3700" i="1">
                <a:latin typeface="Exo"/>
                <a:ea typeface="Exo"/>
                <a:cs typeface="Exo"/>
                <a:sym typeface="Exo"/>
              </a:rPr>
              <a:t>Maker</a:t>
            </a:r>
            <a:endParaRPr sz="3700" i="1"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467" name="Google Shape;467;p53"/>
          <p:cNvSpPr txBox="1">
            <a:spLocks noGrp="1"/>
          </p:cNvSpPr>
          <p:nvPr>
            <p:ph type="body" idx="2"/>
          </p:nvPr>
        </p:nvSpPr>
        <p:spPr>
          <a:xfrm>
            <a:off x="2884679" y="6234375"/>
            <a:ext cx="4083900" cy="7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25" rIns="91400" bIns="457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00"/>
              <a:buFont typeface="Exo"/>
              <a:buNone/>
            </a:pPr>
            <a:r>
              <a:rPr lang="en-US" sz="3700" i="1">
                <a:latin typeface="Exo"/>
                <a:ea typeface="Exo"/>
                <a:cs typeface="Exo"/>
                <a:sym typeface="Exo"/>
              </a:rPr>
              <a:t>Problem</a:t>
            </a:r>
            <a:endParaRPr sz="3700" i="1">
              <a:latin typeface="Exo"/>
              <a:ea typeface="Exo"/>
              <a:cs typeface="Exo"/>
              <a:sym typeface="Exo"/>
            </a:endParaRPr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00"/>
              <a:buFont typeface="Exo"/>
              <a:buNone/>
            </a:pPr>
            <a:r>
              <a:rPr lang="en-US" sz="3700" i="1">
                <a:latin typeface="Exo"/>
                <a:ea typeface="Exo"/>
                <a:cs typeface="Exo"/>
                <a:sym typeface="Exo"/>
              </a:rPr>
              <a:t>Understander</a:t>
            </a:r>
            <a:endParaRPr sz="3700" i="1">
              <a:latin typeface="Exo"/>
              <a:ea typeface="Exo"/>
              <a:cs typeface="Exo"/>
              <a:sym typeface="Exo"/>
            </a:endParaRPr>
          </a:p>
        </p:txBody>
      </p:sp>
      <p:pic>
        <p:nvPicPr>
          <p:cNvPr id="468" name="Google Shape;468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98000" y="4663067"/>
            <a:ext cx="3780267" cy="3780268"/>
          </a:xfrm>
          <a:prstGeom prst="rect">
            <a:avLst/>
          </a:prstGeom>
          <a:noFill/>
          <a:ln>
            <a:noFill/>
          </a:ln>
        </p:spPr>
      </p:pic>
      <p:sp>
        <p:nvSpPr>
          <p:cNvPr id="469" name="Google Shape;469;p53"/>
          <p:cNvSpPr txBox="1">
            <a:spLocks noGrp="1"/>
          </p:cNvSpPr>
          <p:nvPr>
            <p:ph type="body" idx="2"/>
          </p:nvPr>
        </p:nvSpPr>
        <p:spPr>
          <a:xfrm>
            <a:off x="10710100" y="8443325"/>
            <a:ext cx="3156000" cy="12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25" rIns="91400" bIns="457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00"/>
              <a:buFont typeface="Exo"/>
              <a:buNone/>
            </a:pPr>
            <a:r>
              <a:rPr lang="en-US" sz="4800" b="1">
                <a:latin typeface="Exo"/>
                <a:ea typeface="Exo"/>
                <a:cs typeface="Exo"/>
                <a:sym typeface="Exo"/>
              </a:rPr>
              <a:t>Spanner</a:t>
            </a:r>
            <a:endParaRPr sz="4800" b="1">
              <a:latin typeface="Exo"/>
              <a:ea typeface="Exo"/>
              <a:cs typeface="Exo"/>
              <a:sym typeface="Exo"/>
            </a:endParaRPr>
          </a:p>
        </p:txBody>
      </p:sp>
      <p:pic>
        <p:nvPicPr>
          <p:cNvPr id="470" name="Google Shape;470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347669" y="7424708"/>
            <a:ext cx="3279732" cy="3279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5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12846" y="2067549"/>
            <a:ext cx="3279768" cy="3279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5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40908" y="7244724"/>
            <a:ext cx="3279768" cy="3279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5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382213" y="2005363"/>
            <a:ext cx="3279732" cy="3279732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Google Shape;474;p53"/>
          <p:cNvSpPr txBox="1">
            <a:spLocks noGrp="1"/>
          </p:cNvSpPr>
          <p:nvPr>
            <p:ph type="body" idx="2"/>
          </p:nvPr>
        </p:nvSpPr>
        <p:spPr>
          <a:xfrm>
            <a:off x="6702775" y="10524500"/>
            <a:ext cx="3156000" cy="12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25" rIns="91400" bIns="457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00"/>
              <a:buFont typeface="Exo"/>
              <a:buNone/>
            </a:pPr>
            <a:r>
              <a:rPr lang="en-US" sz="4800" b="1">
                <a:latin typeface="Exo"/>
                <a:ea typeface="Exo"/>
                <a:cs typeface="Exo"/>
                <a:sym typeface="Exo"/>
              </a:rPr>
              <a:t>Tinkerer</a:t>
            </a:r>
            <a:endParaRPr sz="4800" b="1"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475" name="Google Shape;475;p53"/>
          <p:cNvSpPr txBox="1">
            <a:spLocks noGrp="1"/>
          </p:cNvSpPr>
          <p:nvPr>
            <p:ph type="body" idx="2"/>
          </p:nvPr>
        </p:nvSpPr>
        <p:spPr>
          <a:xfrm>
            <a:off x="7302979" y="5285125"/>
            <a:ext cx="3156000" cy="12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25" rIns="91400" bIns="457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00"/>
              <a:buFont typeface="Exo"/>
              <a:buNone/>
            </a:pPr>
            <a:r>
              <a:rPr lang="en-US" sz="4800" b="1">
                <a:latin typeface="Exo"/>
                <a:ea typeface="Exo"/>
                <a:cs typeface="Exo"/>
                <a:sym typeface="Exo"/>
              </a:rPr>
              <a:t>Thinker</a:t>
            </a:r>
            <a:endParaRPr sz="4800" b="1"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476" name="Google Shape;476;p53"/>
          <p:cNvSpPr txBox="1">
            <a:spLocks noGrp="1"/>
          </p:cNvSpPr>
          <p:nvPr>
            <p:ph type="body" idx="2"/>
          </p:nvPr>
        </p:nvSpPr>
        <p:spPr>
          <a:xfrm>
            <a:off x="14762633" y="10524500"/>
            <a:ext cx="3156000" cy="12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25" rIns="91400" bIns="457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00"/>
              <a:buFont typeface="Exo"/>
              <a:buNone/>
            </a:pPr>
            <a:r>
              <a:rPr lang="en-US" sz="4800" b="1">
                <a:latin typeface="Exo"/>
                <a:ea typeface="Exo"/>
                <a:cs typeface="Exo"/>
                <a:sym typeface="Exo"/>
              </a:rPr>
              <a:t>Solver</a:t>
            </a:r>
            <a:endParaRPr sz="4800" b="1"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477" name="Google Shape;477;p53"/>
          <p:cNvSpPr txBox="1">
            <a:spLocks noGrp="1"/>
          </p:cNvSpPr>
          <p:nvPr>
            <p:ph type="body" idx="2"/>
          </p:nvPr>
        </p:nvSpPr>
        <p:spPr>
          <a:xfrm>
            <a:off x="14444042" y="5285125"/>
            <a:ext cx="3156000" cy="12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25" rIns="91400" bIns="457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00"/>
              <a:buFont typeface="Exo"/>
              <a:buNone/>
            </a:pPr>
            <a:r>
              <a:rPr lang="en-US" sz="4800" b="1">
                <a:latin typeface="Exo"/>
                <a:ea typeface="Exo"/>
                <a:cs typeface="Exo"/>
                <a:sym typeface="Exo"/>
              </a:rPr>
              <a:t>Impacter</a:t>
            </a:r>
            <a:endParaRPr sz="4800" b="1"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478" name="Google Shape;478;p53"/>
          <p:cNvSpPr txBox="1"/>
          <p:nvPr/>
        </p:nvSpPr>
        <p:spPr>
          <a:xfrm>
            <a:off x="403803" y="13084400"/>
            <a:ext cx="48309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Roboto"/>
              <a:buNone/>
            </a:pPr>
            <a:r>
              <a:rPr lang="en-US" sz="16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©2019 Impact360 Alliance. All rights reserved.</a:t>
            </a:r>
            <a:endParaRPr/>
          </a:p>
        </p:txBody>
      </p:sp>
      <p:sp>
        <p:nvSpPr>
          <p:cNvPr id="479" name="Google Shape;479;p53"/>
          <p:cNvSpPr txBox="1">
            <a:spLocks noGrp="1"/>
          </p:cNvSpPr>
          <p:nvPr>
            <p:ph type="body" idx="1"/>
          </p:nvPr>
        </p:nvSpPr>
        <p:spPr>
          <a:xfrm>
            <a:off x="1264875" y="1162875"/>
            <a:ext cx="6021000" cy="13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25" rIns="91400" bIns="457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6100"/>
              <a:buFont typeface="Exo"/>
              <a:buNone/>
            </a:pPr>
            <a:r>
              <a:rPr lang="en-US" sz="6100"/>
              <a:t>Convergence</a:t>
            </a:r>
            <a:endParaRPr sz="61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6100"/>
              <a:buFont typeface="Exo"/>
              <a:buNone/>
            </a:pPr>
            <a:r>
              <a:rPr lang="en-US" sz="6100"/>
              <a:t>Personas</a:t>
            </a:r>
            <a:endParaRPr sz="61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6100"/>
              <a:buFont typeface="Exo"/>
              <a:buNone/>
            </a:pPr>
            <a:r>
              <a:rPr lang="en-US" sz="4700" b="0">
                <a:latin typeface="Exo"/>
                <a:ea typeface="Exo"/>
                <a:cs typeface="Exo"/>
                <a:sym typeface="Exo"/>
              </a:rPr>
              <a:t>(Personality Archetypes)</a:t>
            </a:r>
            <a:endParaRPr sz="4700" b="0">
              <a:latin typeface="Exo"/>
              <a:ea typeface="Exo"/>
              <a:cs typeface="Exo"/>
              <a:sym typeface="Exo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4" name="Google Shape;484;p54"/>
          <p:cNvPicPr preferRelativeResize="0"/>
          <p:nvPr/>
        </p:nvPicPr>
        <p:blipFill>
          <a:blip r:embed="rId3">
            <a:alphaModFix amt="29000"/>
          </a:blip>
          <a:stretch>
            <a:fillRect/>
          </a:stretch>
        </p:blipFill>
        <p:spPr>
          <a:xfrm>
            <a:off x="-851500" y="-424975"/>
            <a:ext cx="25311702" cy="13433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p54"/>
          <p:cNvPicPr preferRelativeResize="0"/>
          <p:nvPr/>
        </p:nvPicPr>
        <p:blipFill rotWithShape="1">
          <a:blip r:embed="rId4">
            <a:alphaModFix amt="4000"/>
          </a:blip>
          <a:srcRect l="16996" r="10864"/>
          <a:stretch/>
        </p:blipFill>
        <p:spPr>
          <a:xfrm>
            <a:off x="6663935" y="1505050"/>
            <a:ext cx="11056130" cy="107059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86" name="Google Shape;486;p54"/>
          <p:cNvCxnSpPr/>
          <p:nvPr/>
        </p:nvCxnSpPr>
        <p:spPr>
          <a:xfrm>
            <a:off x="12268200" y="1581250"/>
            <a:ext cx="0" cy="10705800"/>
          </a:xfrm>
          <a:prstGeom prst="straightConnector1">
            <a:avLst/>
          </a:prstGeom>
          <a:noFill/>
          <a:ln w="114300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7" name="Google Shape;487;p54"/>
          <p:cNvCxnSpPr/>
          <p:nvPr/>
        </p:nvCxnSpPr>
        <p:spPr>
          <a:xfrm rot="10800000">
            <a:off x="6935735" y="6935700"/>
            <a:ext cx="10729800" cy="0"/>
          </a:xfrm>
          <a:prstGeom prst="straightConnector1">
            <a:avLst/>
          </a:prstGeom>
          <a:noFill/>
          <a:ln w="114300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  <a:effectLst>
            <a:reflection endPos="30000" dist="38100" dir="5400000" fadeDir="5400012" sy="-100000" algn="bl" rotWithShape="0"/>
          </a:effectLst>
        </p:spPr>
      </p:cxnSp>
      <p:sp>
        <p:nvSpPr>
          <p:cNvPr id="488" name="Google Shape;488;p54"/>
          <p:cNvSpPr txBox="1">
            <a:spLocks noGrp="1"/>
          </p:cNvSpPr>
          <p:nvPr>
            <p:ph type="body" idx="2"/>
          </p:nvPr>
        </p:nvSpPr>
        <p:spPr>
          <a:xfrm>
            <a:off x="10895646" y="924547"/>
            <a:ext cx="3156000" cy="7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25" rIns="91400" bIns="457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00"/>
              <a:buFont typeface="Exo"/>
              <a:buNone/>
            </a:pPr>
            <a:r>
              <a:rPr lang="en-US" sz="3700" i="1">
                <a:latin typeface="Exo"/>
                <a:ea typeface="Exo"/>
                <a:cs typeface="Exo"/>
                <a:sym typeface="Exo"/>
              </a:rPr>
              <a:t>Big Scale</a:t>
            </a:r>
            <a:endParaRPr sz="3700" i="1"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489" name="Google Shape;489;p54"/>
          <p:cNvSpPr txBox="1">
            <a:spLocks noGrp="1"/>
          </p:cNvSpPr>
          <p:nvPr>
            <p:ph type="body" idx="2"/>
          </p:nvPr>
        </p:nvSpPr>
        <p:spPr>
          <a:xfrm>
            <a:off x="10539763" y="12375672"/>
            <a:ext cx="3156000" cy="7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25" rIns="91400" bIns="457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00"/>
              <a:buFont typeface="Exo"/>
              <a:buNone/>
            </a:pPr>
            <a:r>
              <a:rPr lang="en-US" sz="3700" i="1">
                <a:latin typeface="Exo"/>
                <a:ea typeface="Exo"/>
                <a:cs typeface="Exo"/>
                <a:sym typeface="Exo"/>
              </a:rPr>
              <a:t>Small Scale</a:t>
            </a:r>
            <a:endParaRPr sz="3700" i="1">
              <a:latin typeface="Exo"/>
              <a:ea typeface="Exo"/>
              <a:cs typeface="Exo"/>
              <a:sym typeface="Exo"/>
            </a:endParaRPr>
          </a:p>
        </p:txBody>
      </p:sp>
      <p:pic>
        <p:nvPicPr>
          <p:cNvPr id="490" name="Google Shape;490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398000" y="4663067"/>
            <a:ext cx="3780267" cy="3780268"/>
          </a:xfrm>
          <a:prstGeom prst="rect">
            <a:avLst/>
          </a:prstGeom>
          <a:noFill/>
          <a:ln>
            <a:noFill/>
          </a:ln>
        </p:spPr>
      </p:pic>
      <p:sp>
        <p:nvSpPr>
          <p:cNvPr id="491" name="Google Shape;491;p54"/>
          <p:cNvSpPr txBox="1">
            <a:spLocks noGrp="1"/>
          </p:cNvSpPr>
          <p:nvPr>
            <p:ph type="body" idx="2"/>
          </p:nvPr>
        </p:nvSpPr>
        <p:spPr>
          <a:xfrm>
            <a:off x="10710100" y="8443325"/>
            <a:ext cx="3156000" cy="12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25" rIns="91400" bIns="457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00"/>
              <a:buFont typeface="Exo"/>
              <a:buNone/>
            </a:pPr>
            <a:r>
              <a:rPr lang="en-US" sz="4800" b="1">
                <a:latin typeface="Exo"/>
                <a:ea typeface="Exo"/>
                <a:cs typeface="Exo"/>
                <a:sym typeface="Exo"/>
              </a:rPr>
              <a:t>Spanner</a:t>
            </a:r>
            <a:endParaRPr sz="4800" b="1">
              <a:latin typeface="Exo"/>
              <a:ea typeface="Exo"/>
              <a:cs typeface="Exo"/>
              <a:sym typeface="Exo"/>
            </a:endParaRPr>
          </a:p>
        </p:txBody>
      </p:sp>
      <p:pic>
        <p:nvPicPr>
          <p:cNvPr id="492" name="Google Shape;492;p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347669" y="7424708"/>
            <a:ext cx="3279732" cy="3279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p5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912846" y="2067549"/>
            <a:ext cx="3279768" cy="3279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5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640908" y="7244724"/>
            <a:ext cx="3279768" cy="3279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5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4382213" y="2005363"/>
            <a:ext cx="3279732" cy="3279732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Google Shape;496;p54"/>
          <p:cNvSpPr txBox="1">
            <a:spLocks noGrp="1"/>
          </p:cNvSpPr>
          <p:nvPr>
            <p:ph type="body" idx="2"/>
          </p:nvPr>
        </p:nvSpPr>
        <p:spPr>
          <a:xfrm>
            <a:off x="6702775" y="10524500"/>
            <a:ext cx="3156000" cy="12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25" rIns="91400" bIns="457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00"/>
              <a:buFont typeface="Exo"/>
              <a:buNone/>
            </a:pPr>
            <a:r>
              <a:rPr lang="en-US" sz="4800" b="1">
                <a:latin typeface="Exo"/>
                <a:ea typeface="Exo"/>
                <a:cs typeface="Exo"/>
                <a:sym typeface="Exo"/>
              </a:rPr>
              <a:t>Tinkerer</a:t>
            </a:r>
            <a:endParaRPr sz="4800" b="1"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497" name="Google Shape;497;p54"/>
          <p:cNvSpPr txBox="1">
            <a:spLocks noGrp="1"/>
          </p:cNvSpPr>
          <p:nvPr>
            <p:ph type="body" idx="2"/>
          </p:nvPr>
        </p:nvSpPr>
        <p:spPr>
          <a:xfrm>
            <a:off x="7302979" y="5285125"/>
            <a:ext cx="3156000" cy="12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25" rIns="91400" bIns="457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00"/>
              <a:buFont typeface="Exo"/>
              <a:buNone/>
            </a:pPr>
            <a:r>
              <a:rPr lang="en-US" sz="4800" b="1">
                <a:latin typeface="Exo"/>
                <a:ea typeface="Exo"/>
                <a:cs typeface="Exo"/>
                <a:sym typeface="Exo"/>
              </a:rPr>
              <a:t>Thinker</a:t>
            </a:r>
            <a:endParaRPr sz="4800" b="1"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498" name="Google Shape;498;p54"/>
          <p:cNvSpPr txBox="1">
            <a:spLocks noGrp="1"/>
          </p:cNvSpPr>
          <p:nvPr>
            <p:ph type="body" idx="2"/>
          </p:nvPr>
        </p:nvSpPr>
        <p:spPr>
          <a:xfrm>
            <a:off x="14762633" y="10524500"/>
            <a:ext cx="3156000" cy="12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25" rIns="91400" bIns="457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00"/>
              <a:buFont typeface="Exo"/>
              <a:buNone/>
            </a:pPr>
            <a:r>
              <a:rPr lang="en-US" sz="4800" b="1">
                <a:latin typeface="Exo"/>
                <a:ea typeface="Exo"/>
                <a:cs typeface="Exo"/>
                <a:sym typeface="Exo"/>
              </a:rPr>
              <a:t>Solver</a:t>
            </a:r>
            <a:endParaRPr sz="4800" b="1"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499" name="Google Shape;499;p54"/>
          <p:cNvSpPr txBox="1">
            <a:spLocks noGrp="1"/>
          </p:cNvSpPr>
          <p:nvPr>
            <p:ph type="body" idx="2"/>
          </p:nvPr>
        </p:nvSpPr>
        <p:spPr>
          <a:xfrm>
            <a:off x="14444042" y="5285125"/>
            <a:ext cx="3156000" cy="12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25" rIns="91400" bIns="457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00"/>
              <a:buFont typeface="Exo"/>
              <a:buNone/>
            </a:pPr>
            <a:r>
              <a:rPr lang="en-US" sz="4800" b="1">
                <a:latin typeface="Exo"/>
                <a:ea typeface="Exo"/>
                <a:cs typeface="Exo"/>
                <a:sym typeface="Exo"/>
              </a:rPr>
              <a:t>Impacter</a:t>
            </a:r>
            <a:endParaRPr sz="4800" b="1"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500" name="Google Shape;500;p54"/>
          <p:cNvSpPr txBox="1"/>
          <p:nvPr/>
        </p:nvSpPr>
        <p:spPr>
          <a:xfrm>
            <a:off x="403803" y="13084400"/>
            <a:ext cx="48309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Roboto"/>
              <a:buNone/>
            </a:pPr>
            <a:r>
              <a:rPr lang="en-US" sz="16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©2019 Impact360 Alliance. All rights reserved.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55"/>
          <p:cNvSpPr txBox="1">
            <a:spLocks noGrp="1"/>
          </p:cNvSpPr>
          <p:nvPr>
            <p:ph type="body" idx="2"/>
          </p:nvPr>
        </p:nvSpPr>
        <p:spPr>
          <a:xfrm>
            <a:off x="1597675" y="6756467"/>
            <a:ext cx="19443900" cy="32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25" rIns="91400" bIns="457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00"/>
              <a:buFont typeface="Exo"/>
              <a:buNone/>
            </a:pPr>
            <a:r>
              <a:rPr lang="en-US" sz="4800" b="1">
                <a:latin typeface="Exo"/>
                <a:ea typeface="Exo"/>
                <a:cs typeface="Exo"/>
                <a:sym typeface="Exo"/>
              </a:rPr>
              <a:t>Principles</a:t>
            </a:r>
            <a:endParaRPr sz="4800" b="1">
              <a:latin typeface="Exo"/>
              <a:ea typeface="Exo"/>
              <a:cs typeface="Exo"/>
              <a:sym typeface="Exo"/>
            </a:endParaRPr>
          </a:p>
          <a:p>
            <a:pPr marL="1219200" lvl="0" indent="-990600" algn="l" rtl="0">
              <a:spcBef>
                <a:spcPts val="0"/>
              </a:spcBef>
              <a:spcAft>
                <a:spcPts val="0"/>
              </a:spcAft>
              <a:buSzPts val="6000"/>
              <a:buFont typeface="Exo"/>
              <a:buAutoNum type="arabicPeriod"/>
            </a:pPr>
            <a:r>
              <a:rPr lang="en-US" sz="6000">
                <a:latin typeface="Exo"/>
                <a:ea typeface="Exo"/>
                <a:cs typeface="Exo"/>
                <a:sym typeface="Exo"/>
              </a:rPr>
              <a:t>Share their findings</a:t>
            </a:r>
            <a:endParaRPr sz="6000">
              <a:latin typeface="Exo"/>
              <a:ea typeface="Exo"/>
              <a:cs typeface="Exo"/>
              <a:sym typeface="Exo"/>
            </a:endParaRPr>
          </a:p>
          <a:p>
            <a:pPr marL="1219200" lvl="0" indent="-990600" algn="l" rtl="0">
              <a:spcBef>
                <a:spcPts val="0"/>
              </a:spcBef>
              <a:spcAft>
                <a:spcPts val="0"/>
              </a:spcAft>
              <a:buSzPts val="6000"/>
              <a:buFont typeface="Exo"/>
              <a:buAutoNum type="arabicPeriod"/>
            </a:pPr>
            <a:r>
              <a:rPr lang="en-US" sz="6000">
                <a:latin typeface="Exo"/>
                <a:ea typeface="Exo"/>
                <a:cs typeface="Exo"/>
                <a:sym typeface="Exo"/>
              </a:rPr>
              <a:t>Incorporate scientific evidence</a:t>
            </a:r>
            <a:endParaRPr sz="6000">
              <a:latin typeface="Exo"/>
              <a:ea typeface="Exo"/>
              <a:cs typeface="Exo"/>
              <a:sym typeface="Exo"/>
            </a:endParaRPr>
          </a:p>
          <a:p>
            <a:pPr marL="1219200" lvl="0" indent="-990600" algn="l" rtl="0">
              <a:spcBef>
                <a:spcPts val="0"/>
              </a:spcBef>
              <a:spcAft>
                <a:spcPts val="0"/>
              </a:spcAft>
              <a:buSzPts val="6000"/>
              <a:buFont typeface="Exo"/>
              <a:buAutoNum type="arabicPeriod"/>
            </a:pPr>
            <a:r>
              <a:rPr lang="en-US" sz="6000">
                <a:latin typeface="Exo"/>
                <a:ea typeface="Exo"/>
                <a:cs typeface="Exo"/>
                <a:sym typeface="Exo"/>
              </a:rPr>
              <a:t>Facilitate rigorous thinking</a:t>
            </a:r>
            <a:endParaRPr sz="6000">
              <a:latin typeface="Exo"/>
              <a:ea typeface="Exo"/>
              <a:cs typeface="Exo"/>
              <a:sym typeface="Exo"/>
            </a:endParaRPr>
          </a:p>
          <a:p>
            <a:pPr marL="1219200" lvl="0" indent="-990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Font typeface="Exo"/>
              <a:buAutoNum type="arabicPeriod"/>
            </a:pPr>
            <a:r>
              <a:rPr lang="en-US" sz="6000">
                <a:latin typeface="Exo"/>
                <a:ea typeface="Exo"/>
                <a:cs typeface="Exo"/>
                <a:sym typeface="Exo"/>
              </a:rPr>
              <a:t>Provide time to think</a:t>
            </a:r>
            <a:endParaRPr sz="6000">
              <a:latin typeface="Exo"/>
              <a:ea typeface="Exo"/>
              <a:cs typeface="Exo"/>
              <a:sym typeface="Exo"/>
            </a:endParaRPr>
          </a:p>
          <a:p>
            <a:pPr marL="1219200" lvl="0" indent="-990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Font typeface="Exo"/>
              <a:buAutoNum type="arabicPeriod"/>
            </a:pPr>
            <a:r>
              <a:rPr lang="en-US" sz="6000">
                <a:latin typeface="Exo"/>
                <a:ea typeface="Exo"/>
                <a:cs typeface="Exo"/>
                <a:sym typeface="Exo"/>
              </a:rPr>
              <a:t>Activate their knowledge</a:t>
            </a:r>
            <a:endParaRPr sz="6000" b="1"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506" name="Google Shape;506;p55"/>
          <p:cNvSpPr txBox="1">
            <a:spLocks noGrp="1"/>
          </p:cNvSpPr>
          <p:nvPr>
            <p:ph type="body" idx="2"/>
          </p:nvPr>
        </p:nvSpPr>
        <p:spPr>
          <a:xfrm>
            <a:off x="1597675" y="4287473"/>
            <a:ext cx="21360000" cy="246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25" rIns="91400" bIns="457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00"/>
              <a:buFont typeface="Exo"/>
              <a:buNone/>
            </a:pPr>
            <a:r>
              <a:rPr lang="en-US" sz="4800" b="1">
                <a:latin typeface="Exo"/>
                <a:ea typeface="Exo"/>
                <a:cs typeface="Exo"/>
                <a:sym typeface="Exo"/>
              </a:rPr>
              <a:t>Vision</a:t>
            </a:r>
            <a:endParaRPr sz="4800" b="1">
              <a:latin typeface="Exo"/>
              <a:ea typeface="Exo"/>
              <a:cs typeface="Exo"/>
              <a:sym typeface="Ex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00"/>
              <a:buFont typeface="Exo"/>
              <a:buNone/>
            </a:pPr>
            <a:r>
              <a:rPr lang="en-US" sz="4800">
                <a:latin typeface="Exo"/>
                <a:ea typeface="Exo"/>
                <a:cs typeface="Exo"/>
                <a:sym typeface="Exo"/>
              </a:rPr>
              <a:t>A systematic, collaborative process to integrate evidence, critique ideas, and activate deep understanding of the problem.</a:t>
            </a:r>
            <a:endParaRPr sz="4800">
              <a:latin typeface="Exo"/>
              <a:ea typeface="Exo"/>
              <a:cs typeface="Exo"/>
              <a:sym typeface="Ex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 b="1">
              <a:latin typeface="Exo"/>
              <a:ea typeface="Exo"/>
              <a:cs typeface="Exo"/>
              <a:sym typeface="Ex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00"/>
              <a:buFont typeface="Exo"/>
              <a:buNone/>
            </a:pPr>
            <a:r>
              <a:rPr lang="en-US" sz="4800" b="1">
                <a:latin typeface="Exo"/>
                <a:ea typeface="Exo"/>
                <a:cs typeface="Exo"/>
                <a:sym typeface="Exo"/>
              </a:rPr>
              <a:t> </a:t>
            </a:r>
            <a:endParaRPr sz="4800" b="1"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507" name="Google Shape;507;p55"/>
          <p:cNvSpPr txBox="1">
            <a:spLocks noGrp="1"/>
          </p:cNvSpPr>
          <p:nvPr>
            <p:ph type="body" idx="2"/>
          </p:nvPr>
        </p:nvSpPr>
        <p:spPr>
          <a:xfrm>
            <a:off x="5057075" y="1026075"/>
            <a:ext cx="14546400" cy="12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25" rIns="91400" bIns="457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00"/>
              <a:buFont typeface="Exo"/>
              <a:buNone/>
            </a:pPr>
            <a:r>
              <a:rPr lang="en-US" sz="6000" b="1">
                <a:latin typeface="Exo"/>
                <a:ea typeface="Exo"/>
                <a:cs typeface="Exo"/>
                <a:sym typeface="Exo"/>
              </a:rPr>
              <a:t>Thinker</a:t>
            </a:r>
            <a:endParaRPr sz="6000" b="1">
              <a:latin typeface="Exo"/>
              <a:ea typeface="Exo"/>
              <a:cs typeface="Exo"/>
              <a:sym typeface="Ex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00"/>
              <a:buFont typeface="Exo"/>
              <a:buNone/>
            </a:pPr>
            <a:endParaRPr sz="4800" b="1">
              <a:latin typeface="Exo"/>
              <a:ea typeface="Exo"/>
              <a:cs typeface="Exo"/>
              <a:sym typeface="Ex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00"/>
              <a:buFont typeface="Exo"/>
              <a:buNone/>
            </a:pPr>
            <a:r>
              <a:rPr lang="en-US" sz="4800">
                <a:latin typeface="Exo"/>
                <a:ea typeface="Exo"/>
                <a:cs typeface="Exo"/>
                <a:sym typeface="Exo"/>
              </a:rPr>
              <a:t>“A knowledge generator who uses proven systematic methods.”</a:t>
            </a:r>
            <a:endParaRPr sz="4800">
              <a:latin typeface="Exo"/>
              <a:ea typeface="Exo"/>
              <a:cs typeface="Exo"/>
              <a:sym typeface="Exo"/>
            </a:endParaRPr>
          </a:p>
        </p:txBody>
      </p:sp>
      <p:pic>
        <p:nvPicPr>
          <p:cNvPr id="508" name="Google Shape;508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43233" y="1026083"/>
            <a:ext cx="3279767" cy="3279788"/>
          </a:xfrm>
          <a:prstGeom prst="rect">
            <a:avLst/>
          </a:prstGeom>
          <a:noFill/>
          <a:ln>
            <a:noFill/>
          </a:ln>
        </p:spPr>
      </p:pic>
      <p:sp>
        <p:nvSpPr>
          <p:cNvPr id="509" name="Google Shape;509;p55"/>
          <p:cNvSpPr txBox="1"/>
          <p:nvPr/>
        </p:nvSpPr>
        <p:spPr>
          <a:xfrm>
            <a:off x="403803" y="13084400"/>
            <a:ext cx="48309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Roboto"/>
              <a:buNone/>
            </a:pPr>
            <a:r>
              <a:rPr lang="en-US" sz="16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©2019 Impact360 Alliance. All rights reserved.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56"/>
          <p:cNvSpPr txBox="1">
            <a:spLocks noGrp="1"/>
          </p:cNvSpPr>
          <p:nvPr>
            <p:ph type="body" idx="2"/>
          </p:nvPr>
        </p:nvSpPr>
        <p:spPr>
          <a:xfrm>
            <a:off x="1597667" y="4287467"/>
            <a:ext cx="21360000" cy="32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25" rIns="91400" bIns="457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00"/>
              <a:buFont typeface="Exo"/>
              <a:buNone/>
            </a:pPr>
            <a:r>
              <a:rPr lang="en-US" sz="4800" b="1">
                <a:latin typeface="Exo"/>
                <a:ea typeface="Exo"/>
                <a:cs typeface="Exo"/>
                <a:sym typeface="Exo"/>
              </a:rPr>
              <a:t>Vision</a:t>
            </a:r>
            <a:endParaRPr sz="4800" b="1">
              <a:latin typeface="Exo"/>
              <a:ea typeface="Exo"/>
              <a:cs typeface="Exo"/>
              <a:sym typeface="Ex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00"/>
              <a:buFont typeface="Exo"/>
              <a:buNone/>
            </a:pPr>
            <a:r>
              <a:rPr lang="en-US" sz="4800">
                <a:latin typeface="Exo"/>
                <a:ea typeface="Exo"/>
                <a:cs typeface="Exo"/>
                <a:sym typeface="Exo"/>
              </a:rPr>
              <a:t>A fair, empathetic process that breaks down visions for change to make them achievable.</a:t>
            </a:r>
            <a:endParaRPr sz="4800">
              <a:latin typeface="Exo"/>
              <a:ea typeface="Exo"/>
              <a:cs typeface="Exo"/>
              <a:sym typeface="Ex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 b="1">
              <a:latin typeface="Exo"/>
              <a:ea typeface="Exo"/>
              <a:cs typeface="Exo"/>
              <a:sym typeface="Ex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00"/>
              <a:buFont typeface="Exo"/>
              <a:buNone/>
            </a:pPr>
            <a:r>
              <a:rPr lang="en-US" sz="4800" b="1">
                <a:latin typeface="Exo"/>
                <a:ea typeface="Exo"/>
                <a:cs typeface="Exo"/>
                <a:sym typeface="Exo"/>
              </a:rPr>
              <a:t> </a:t>
            </a:r>
            <a:endParaRPr sz="4800" b="1"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515" name="Google Shape;515;p56"/>
          <p:cNvSpPr txBox="1">
            <a:spLocks noGrp="1"/>
          </p:cNvSpPr>
          <p:nvPr>
            <p:ph type="body" idx="2"/>
          </p:nvPr>
        </p:nvSpPr>
        <p:spPr>
          <a:xfrm>
            <a:off x="1597675" y="6854317"/>
            <a:ext cx="19443900" cy="32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25" rIns="91400" bIns="457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00"/>
              <a:buFont typeface="Exo"/>
              <a:buNone/>
            </a:pPr>
            <a:r>
              <a:rPr lang="en-US" sz="4800" b="1">
                <a:latin typeface="Exo"/>
                <a:ea typeface="Exo"/>
                <a:cs typeface="Exo"/>
                <a:sym typeface="Exo"/>
              </a:rPr>
              <a:t>Principles</a:t>
            </a:r>
            <a:endParaRPr sz="4800" b="1">
              <a:latin typeface="Exo"/>
              <a:ea typeface="Exo"/>
              <a:cs typeface="Exo"/>
              <a:sym typeface="Exo"/>
            </a:endParaRPr>
          </a:p>
          <a:p>
            <a:pPr marL="1219200" lvl="0" indent="-990600" algn="l" rtl="0">
              <a:spcBef>
                <a:spcPts val="0"/>
              </a:spcBef>
              <a:spcAft>
                <a:spcPts val="0"/>
              </a:spcAft>
              <a:buSzPts val="6000"/>
              <a:buFont typeface="Exo"/>
              <a:buAutoNum type="arabicPeriod"/>
            </a:pPr>
            <a:r>
              <a:rPr lang="en-US" sz="6000">
                <a:latin typeface="Exo"/>
                <a:ea typeface="Exo"/>
                <a:cs typeface="Exo"/>
                <a:sym typeface="Exo"/>
              </a:rPr>
              <a:t>Ensure fairness and equity</a:t>
            </a:r>
            <a:endParaRPr sz="6000">
              <a:latin typeface="Exo"/>
              <a:ea typeface="Exo"/>
              <a:cs typeface="Exo"/>
              <a:sym typeface="Exo"/>
            </a:endParaRPr>
          </a:p>
          <a:p>
            <a:pPr marL="1219200" lvl="0" indent="-990600" algn="l" rtl="0">
              <a:spcBef>
                <a:spcPts val="0"/>
              </a:spcBef>
              <a:spcAft>
                <a:spcPts val="0"/>
              </a:spcAft>
              <a:buSzPts val="6000"/>
              <a:buFont typeface="Exo"/>
              <a:buAutoNum type="arabicPeriod"/>
            </a:pPr>
            <a:r>
              <a:rPr lang="en-US" sz="6000">
                <a:latin typeface="Exo"/>
                <a:ea typeface="Exo"/>
                <a:cs typeface="Exo"/>
                <a:sym typeface="Exo"/>
              </a:rPr>
              <a:t>Build empathy and trust</a:t>
            </a:r>
            <a:endParaRPr sz="6000">
              <a:latin typeface="Exo"/>
              <a:ea typeface="Exo"/>
              <a:cs typeface="Exo"/>
              <a:sym typeface="Exo"/>
            </a:endParaRPr>
          </a:p>
          <a:p>
            <a:pPr marL="1219200" lvl="0" indent="-990600" algn="l" rtl="0">
              <a:spcBef>
                <a:spcPts val="0"/>
              </a:spcBef>
              <a:spcAft>
                <a:spcPts val="0"/>
              </a:spcAft>
              <a:buSzPts val="6000"/>
              <a:buFont typeface="Exo"/>
              <a:buAutoNum type="arabicPeriod"/>
            </a:pPr>
            <a:r>
              <a:rPr lang="en-US" sz="6000">
                <a:latin typeface="Exo"/>
                <a:ea typeface="Exo"/>
                <a:cs typeface="Exo"/>
                <a:sym typeface="Exo"/>
              </a:rPr>
              <a:t>Reveal wrongs</a:t>
            </a:r>
            <a:endParaRPr sz="6000">
              <a:latin typeface="Exo"/>
              <a:ea typeface="Exo"/>
              <a:cs typeface="Exo"/>
              <a:sym typeface="Exo"/>
            </a:endParaRPr>
          </a:p>
          <a:p>
            <a:pPr marL="1219200" lvl="0" indent="-990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Font typeface="Exo"/>
              <a:buAutoNum type="arabicPeriod"/>
            </a:pPr>
            <a:r>
              <a:rPr lang="en-US" sz="6000">
                <a:latin typeface="Exo"/>
                <a:ea typeface="Exo"/>
                <a:cs typeface="Exo"/>
                <a:sym typeface="Exo"/>
              </a:rPr>
              <a:t>Provide a platform for inspiring</a:t>
            </a:r>
            <a:endParaRPr sz="6000">
              <a:latin typeface="Exo"/>
              <a:ea typeface="Exo"/>
              <a:cs typeface="Exo"/>
              <a:sym typeface="Exo"/>
            </a:endParaRPr>
          </a:p>
          <a:p>
            <a:pPr marL="1219200" lvl="0" indent="-990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Font typeface="Exo"/>
              <a:buAutoNum type="arabicPeriod"/>
            </a:pPr>
            <a:r>
              <a:rPr lang="en-US" sz="6000">
                <a:latin typeface="Exo"/>
                <a:ea typeface="Exo"/>
                <a:cs typeface="Exo"/>
                <a:sym typeface="Exo"/>
              </a:rPr>
              <a:t>Make change possible</a:t>
            </a:r>
            <a:endParaRPr sz="6000" b="1">
              <a:latin typeface="Exo"/>
              <a:ea typeface="Exo"/>
              <a:cs typeface="Exo"/>
              <a:sym typeface="Exo"/>
            </a:endParaRPr>
          </a:p>
        </p:txBody>
      </p:sp>
      <p:pic>
        <p:nvPicPr>
          <p:cNvPr id="516" name="Google Shape;516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5604" y="804663"/>
            <a:ext cx="3279732" cy="3279732"/>
          </a:xfrm>
          <a:prstGeom prst="rect">
            <a:avLst/>
          </a:prstGeom>
          <a:noFill/>
          <a:ln>
            <a:noFill/>
          </a:ln>
        </p:spPr>
      </p:pic>
      <p:sp>
        <p:nvSpPr>
          <p:cNvPr id="517" name="Google Shape;517;p56"/>
          <p:cNvSpPr txBox="1">
            <a:spLocks noGrp="1"/>
          </p:cNvSpPr>
          <p:nvPr>
            <p:ph type="body" idx="2"/>
          </p:nvPr>
        </p:nvSpPr>
        <p:spPr>
          <a:xfrm>
            <a:off x="5023660" y="957075"/>
            <a:ext cx="13823700" cy="12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25" rIns="91400" bIns="457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00"/>
              <a:buFont typeface="Exo"/>
              <a:buNone/>
            </a:pPr>
            <a:r>
              <a:rPr lang="en-US" sz="6000" b="1">
                <a:latin typeface="Exo"/>
                <a:ea typeface="Exo"/>
                <a:cs typeface="Exo"/>
                <a:sym typeface="Exo"/>
              </a:rPr>
              <a:t>Impacter</a:t>
            </a:r>
            <a:endParaRPr sz="4800" b="1">
              <a:latin typeface="Exo"/>
              <a:ea typeface="Exo"/>
              <a:cs typeface="Exo"/>
              <a:sym typeface="Ex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00"/>
              <a:buFont typeface="Exo"/>
              <a:buNone/>
            </a:pPr>
            <a:endParaRPr sz="4800">
              <a:latin typeface="Exo"/>
              <a:ea typeface="Exo"/>
              <a:cs typeface="Exo"/>
              <a:sym typeface="Ex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00"/>
              <a:buFont typeface="Exo"/>
              <a:buNone/>
            </a:pPr>
            <a:r>
              <a:rPr lang="en-US" sz="4800">
                <a:latin typeface="Exo"/>
                <a:ea typeface="Exo"/>
                <a:cs typeface="Exo"/>
                <a:sym typeface="Exo"/>
              </a:rPr>
              <a:t>“A champion that sparks systemic change and rights wrongs.”</a:t>
            </a:r>
            <a:endParaRPr sz="4800"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518" name="Google Shape;518;p56"/>
          <p:cNvSpPr txBox="1"/>
          <p:nvPr/>
        </p:nvSpPr>
        <p:spPr>
          <a:xfrm>
            <a:off x="403803" y="13084400"/>
            <a:ext cx="48309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Roboto"/>
              <a:buNone/>
            </a:pPr>
            <a:r>
              <a:rPr lang="en-US" sz="16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©2019 Impact360 Alliance. All rights reserved.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57"/>
          <p:cNvSpPr txBox="1">
            <a:spLocks noGrp="1"/>
          </p:cNvSpPr>
          <p:nvPr>
            <p:ph type="body" idx="2"/>
          </p:nvPr>
        </p:nvSpPr>
        <p:spPr>
          <a:xfrm>
            <a:off x="1597667" y="4287467"/>
            <a:ext cx="21360000" cy="32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25" rIns="91400" bIns="457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00"/>
              <a:buFont typeface="Exo"/>
              <a:buNone/>
            </a:pPr>
            <a:r>
              <a:rPr lang="en-US" sz="4800" b="1">
                <a:latin typeface="Exo"/>
                <a:ea typeface="Exo"/>
                <a:cs typeface="Exo"/>
                <a:sym typeface="Exo"/>
              </a:rPr>
              <a:t>Vision</a:t>
            </a:r>
            <a:endParaRPr sz="4800" b="1">
              <a:latin typeface="Exo"/>
              <a:ea typeface="Exo"/>
              <a:cs typeface="Exo"/>
              <a:sym typeface="Ex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00"/>
              <a:buFont typeface="Exo"/>
              <a:buNone/>
            </a:pPr>
            <a:r>
              <a:rPr lang="en-US" sz="4800">
                <a:latin typeface="Exo"/>
                <a:ea typeface="Exo"/>
                <a:cs typeface="Exo"/>
                <a:sym typeface="Exo"/>
              </a:rPr>
              <a:t>A flexible, exploratory process for collaboratively taking things apart and putting them back together again.</a:t>
            </a:r>
            <a:endParaRPr sz="4800">
              <a:latin typeface="Exo"/>
              <a:ea typeface="Exo"/>
              <a:cs typeface="Exo"/>
              <a:sym typeface="Ex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00"/>
              <a:buFont typeface="Exo"/>
              <a:buNone/>
            </a:pPr>
            <a:endParaRPr sz="4800">
              <a:latin typeface="Exo"/>
              <a:ea typeface="Exo"/>
              <a:cs typeface="Exo"/>
              <a:sym typeface="Ex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 b="1">
              <a:latin typeface="Exo"/>
              <a:ea typeface="Exo"/>
              <a:cs typeface="Exo"/>
              <a:sym typeface="Ex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00"/>
              <a:buFont typeface="Exo"/>
              <a:buNone/>
            </a:pPr>
            <a:r>
              <a:rPr lang="en-US" sz="4800" b="1">
                <a:latin typeface="Exo"/>
                <a:ea typeface="Exo"/>
                <a:cs typeface="Exo"/>
                <a:sym typeface="Exo"/>
              </a:rPr>
              <a:t> </a:t>
            </a:r>
            <a:endParaRPr sz="4800" b="1"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524" name="Google Shape;524;p57"/>
          <p:cNvSpPr txBox="1">
            <a:spLocks noGrp="1"/>
          </p:cNvSpPr>
          <p:nvPr>
            <p:ph type="body" idx="2"/>
          </p:nvPr>
        </p:nvSpPr>
        <p:spPr>
          <a:xfrm>
            <a:off x="5057073" y="1026075"/>
            <a:ext cx="14438700" cy="12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25" rIns="91400" bIns="457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00"/>
              <a:buFont typeface="Exo"/>
              <a:buNone/>
            </a:pPr>
            <a:r>
              <a:rPr lang="en-US" sz="6000" b="1">
                <a:latin typeface="Exo"/>
                <a:ea typeface="Exo"/>
                <a:cs typeface="Exo"/>
                <a:sym typeface="Exo"/>
              </a:rPr>
              <a:t>Tinkerer</a:t>
            </a:r>
            <a:endParaRPr sz="6000" b="1">
              <a:latin typeface="Exo"/>
              <a:ea typeface="Exo"/>
              <a:cs typeface="Exo"/>
              <a:sym typeface="Ex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00"/>
              <a:buFont typeface="Exo"/>
              <a:buNone/>
            </a:pPr>
            <a:endParaRPr sz="4800" b="1">
              <a:latin typeface="Exo"/>
              <a:ea typeface="Exo"/>
              <a:cs typeface="Exo"/>
              <a:sym typeface="Ex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00"/>
              <a:buFont typeface="Exo"/>
              <a:buNone/>
            </a:pPr>
            <a:r>
              <a:rPr lang="en-US" sz="4800">
                <a:latin typeface="Exo"/>
                <a:ea typeface="Exo"/>
                <a:cs typeface="Exo"/>
                <a:sym typeface="Exo"/>
              </a:rPr>
              <a:t>“A decoder that dissects things to quickly figure out how they work.”</a:t>
            </a:r>
            <a:endParaRPr sz="4800">
              <a:latin typeface="Exo"/>
              <a:ea typeface="Exo"/>
              <a:cs typeface="Exo"/>
              <a:sym typeface="Exo"/>
            </a:endParaRPr>
          </a:p>
        </p:txBody>
      </p:sp>
      <p:pic>
        <p:nvPicPr>
          <p:cNvPr id="525" name="Google Shape;525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92567" y="1026049"/>
            <a:ext cx="3279767" cy="3279788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p57"/>
          <p:cNvSpPr txBox="1"/>
          <p:nvPr/>
        </p:nvSpPr>
        <p:spPr>
          <a:xfrm>
            <a:off x="403803" y="13084400"/>
            <a:ext cx="48309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Roboto"/>
              <a:buNone/>
            </a:pPr>
            <a:r>
              <a:rPr lang="en-US" sz="16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©2019 Impact360 Alliance. All rights reserved.</a:t>
            </a:r>
            <a:endParaRPr/>
          </a:p>
        </p:txBody>
      </p:sp>
      <p:sp>
        <p:nvSpPr>
          <p:cNvPr id="527" name="Google Shape;527;p57"/>
          <p:cNvSpPr txBox="1">
            <a:spLocks noGrp="1"/>
          </p:cNvSpPr>
          <p:nvPr>
            <p:ph type="body" idx="2"/>
          </p:nvPr>
        </p:nvSpPr>
        <p:spPr>
          <a:xfrm>
            <a:off x="1521475" y="6887942"/>
            <a:ext cx="19443900" cy="32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25" rIns="91400" bIns="457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00"/>
              <a:buFont typeface="Exo"/>
              <a:buNone/>
            </a:pPr>
            <a:r>
              <a:rPr lang="en-US" sz="4800" b="1">
                <a:latin typeface="Exo"/>
                <a:ea typeface="Exo"/>
                <a:cs typeface="Exo"/>
                <a:sym typeface="Exo"/>
              </a:rPr>
              <a:t>Principles</a:t>
            </a:r>
            <a:endParaRPr sz="4800" b="1">
              <a:latin typeface="Exo"/>
              <a:ea typeface="Exo"/>
              <a:cs typeface="Exo"/>
              <a:sym typeface="Exo"/>
            </a:endParaRPr>
          </a:p>
          <a:p>
            <a:pPr marL="1219200" lvl="0" indent="-990600" algn="l" rtl="0">
              <a:spcBef>
                <a:spcPts val="0"/>
              </a:spcBef>
              <a:spcAft>
                <a:spcPts val="0"/>
              </a:spcAft>
              <a:buSzPts val="6000"/>
              <a:buFont typeface="Exo"/>
              <a:buAutoNum type="arabicPeriod"/>
            </a:pPr>
            <a:r>
              <a:rPr lang="en-US" sz="6000">
                <a:latin typeface="Exo"/>
                <a:ea typeface="Exo"/>
                <a:cs typeface="Exo"/>
                <a:sym typeface="Exo"/>
              </a:rPr>
              <a:t>Present things to tinker with</a:t>
            </a:r>
            <a:endParaRPr sz="6000">
              <a:latin typeface="Exo"/>
              <a:ea typeface="Exo"/>
              <a:cs typeface="Exo"/>
              <a:sym typeface="Exo"/>
            </a:endParaRPr>
          </a:p>
          <a:p>
            <a:pPr marL="1219200" lvl="0" indent="-990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Font typeface="Exo"/>
              <a:buAutoNum type="arabicPeriod"/>
            </a:pPr>
            <a:r>
              <a:rPr lang="en-US" sz="6000">
                <a:latin typeface="Exo"/>
                <a:ea typeface="Exo"/>
                <a:cs typeface="Exo"/>
                <a:sym typeface="Exo"/>
              </a:rPr>
              <a:t>Provide more and better tools</a:t>
            </a:r>
            <a:endParaRPr sz="6000">
              <a:latin typeface="Exo"/>
              <a:ea typeface="Exo"/>
              <a:cs typeface="Exo"/>
              <a:sym typeface="Exo"/>
            </a:endParaRPr>
          </a:p>
          <a:p>
            <a:pPr marL="1219200" lvl="0" indent="-990600" algn="l" rtl="0">
              <a:spcBef>
                <a:spcPts val="0"/>
              </a:spcBef>
              <a:spcAft>
                <a:spcPts val="0"/>
              </a:spcAft>
              <a:buSzPts val="6000"/>
              <a:buFont typeface="Exo"/>
              <a:buAutoNum type="arabicPeriod"/>
            </a:pPr>
            <a:r>
              <a:rPr lang="en-US" sz="6000">
                <a:latin typeface="Exo"/>
                <a:ea typeface="Exo"/>
                <a:cs typeface="Exo"/>
                <a:sym typeface="Exo"/>
              </a:rPr>
              <a:t>Provide evidence to leverage</a:t>
            </a:r>
            <a:endParaRPr sz="6000">
              <a:latin typeface="Exo"/>
              <a:ea typeface="Exo"/>
              <a:cs typeface="Exo"/>
              <a:sym typeface="Exo"/>
            </a:endParaRPr>
          </a:p>
          <a:p>
            <a:pPr marL="1219200" lvl="0" indent="-990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Font typeface="Exo"/>
              <a:buAutoNum type="arabicPeriod"/>
            </a:pPr>
            <a:r>
              <a:rPr lang="en-US" sz="6000">
                <a:latin typeface="Exo"/>
                <a:ea typeface="Exo"/>
                <a:cs typeface="Exo"/>
                <a:sym typeface="Exo"/>
              </a:rPr>
              <a:t>Allow to take things apart</a:t>
            </a:r>
            <a:endParaRPr sz="6000">
              <a:latin typeface="Exo"/>
              <a:ea typeface="Exo"/>
              <a:cs typeface="Exo"/>
              <a:sym typeface="Exo"/>
            </a:endParaRPr>
          </a:p>
          <a:p>
            <a:pPr marL="1219200" lvl="0" indent="-914400" algn="l" rtl="0">
              <a:spcBef>
                <a:spcPts val="0"/>
              </a:spcBef>
              <a:spcAft>
                <a:spcPts val="0"/>
              </a:spcAft>
              <a:buSzPts val="4800"/>
              <a:buFont typeface="Exo"/>
              <a:buAutoNum type="arabicPeriod"/>
            </a:pPr>
            <a:r>
              <a:rPr lang="en-US" sz="6000">
                <a:latin typeface="Exo"/>
                <a:ea typeface="Exo"/>
                <a:cs typeface="Exo"/>
                <a:sym typeface="Exo"/>
              </a:rPr>
              <a:t>Put things back together</a:t>
            </a:r>
            <a:r>
              <a:rPr lang="en-US" sz="4800" b="1">
                <a:latin typeface="Exo"/>
                <a:ea typeface="Exo"/>
                <a:cs typeface="Exo"/>
                <a:sym typeface="Exo"/>
              </a:rPr>
              <a:t> </a:t>
            </a:r>
            <a:endParaRPr sz="4800" b="1">
              <a:latin typeface="Exo"/>
              <a:ea typeface="Exo"/>
              <a:cs typeface="Exo"/>
              <a:sym typeface="Exo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58"/>
          <p:cNvSpPr txBox="1">
            <a:spLocks noGrp="1"/>
          </p:cNvSpPr>
          <p:nvPr>
            <p:ph type="body" idx="2"/>
          </p:nvPr>
        </p:nvSpPr>
        <p:spPr>
          <a:xfrm>
            <a:off x="1597667" y="4287467"/>
            <a:ext cx="21360000" cy="32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25" rIns="91400" bIns="457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00"/>
              <a:buFont typeface="Exo"/>
              <a:buNone/>
            </a:pPr>
            <a:r>
              <a:rPr lang="en-US" sz="4800" b="1">
                <a:latin typeface="Exo"/>
                <a:ea typeface="Exo"/>
                <a:cs typeface="Exo"/>
                <a:sym typeface="Exo"/>
              </a:rPr>
              <a:t>Vision</a:t>
            </a:r>
            <a:endParaRPr sz="4800" b="1">
              <a:latin typeface="Exo"/>
              <a:ea typeface="Exo"/>
              <a:cs typeface="Exo"/>
              <a:sym typeface="Ex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00"/>
              <a:buFont typeface="Exo"/>
              <a:buNone/>
            </a:pPr>
            <a:r>
              <a:rPr lang="en-US" sz="4800">
                <a:latin typeface="Exo"/>
                <a:ea typeface="Exo"/>
                <a:cs typeface="Exo"/>
                <a:sym typeface="Exo"/>
              </a:rPr>
              <a:t>A creative, productive process to reframe problems in a way that unleashes new ideas.</a:t>
            </a:r>
            <a:endParaRPr sz="4800">
              <a:latin typeface="Exo"/>
              <a:ea typeface="Exo"/>
              <a:cs typeface="Exo"/>
              <a:sym typeface="Ex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 b="1">
              <a:latin typeface="Exo"/>
              <a:ea typeface="Exo"/>
              <a:cs typeface="Exo"/>
              <a:sym typeface="Ex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00"/>
              <a:buFont typeface="Exo"/>
              <a:buNone/>
            </a:pPr>
            <a:r>
              <a:rPr lang="en-US" sz="4800" b="1">
                <a:latin typeface="Exo"/>
                <a:ea typeface="Exo"/>
                <a:cs typeface="Exo"/>
                <a:sym typeface="Exo"/>
              </a:rPr>
              <a:t> </a:t>
            </a:r>
            <a:endParaRPr sz="4800" b="1"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533" name="Google Shape;533;p58"/>
          <p:cNvSpPr txBox="1">
            <a:spLocks noGrp="1"/>
          </p:cNvSpPr>
          <p:nvPr>
            <p:ph type="body" idx="2"/>
          </p:nvPr>
        </p:nvSpPr>
        <p:spPr>
          <a:xfrm>
            <a:off x="5057072" y="1026075"/>
            <a:ext cx="12799500" cy="12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25" rIns="91400" bIns="457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00"/>
              <a:buFont typeface="Exo"/>
              <a:buNone/>
            </a:pPr>
            <a:r>
              <a:rPr lang="en-US" sz="6000" b="1">
                <a:latin typeface="Exo"/>
                <a:ea typeface="Exo"/>
                <a:cs typeface="Exo"/>
                <a:sym typeface="Exo"/>
              </a:rPr>
              <a:t>Solver</a:t>
            </a:r>
            <a:endParaRPr sz="6000" b="1">
              <a:latin typeface="Exo"/>
              <a:ea typeface="Exo"/>
              <a:cs typeface="Exo"/>
              <a:sym typeface="Ex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00"/>
              <a:buFont typeface="Exo"/>
              <a:buNone/>
            </a:pPr>
            <a:endParaRPr sz="4800" b="1">
              <a:latin typeface="Exo"/>
              <a:ea typeface="Exo"/>
              <a:cs typeface="Exo"/>
              <a:sym typeface="Ex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00"/>
              <a:buFont typeface="Exo"/>
              <a:buNone/>
            </a:pPr>
            <a:r>
              <a:rPr lang="en-US" sz="4800">
                <a:latin typeface="Exo"/>
                <a:ea typeface="Exo"/>
                <a:cs typeface="Exo"/>
                <a:sym typeface="Exo"/>
              </a:rPr>
              <a:t>“A solutions generator that knows what to do next and does it.”</a:t>
            </a:r>
            <a:endParaRPr sz="4800">
              <a:latin typeface="Exo"/>
              <a:ea typeface="Exo"/>
              <a:cs typeface="Exo"/>
              <a:sym typeface="Exo"/>
            </a:endParaRPr>
          </a:p>
        </p:txBody>
      </p:sp>
      <p:pic>
        <p:nvPicPr>
          <p:cNvPr id="534" name="Google Shape;534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5602" y="1026033"/>
            <a:ext cx="3279732" cy="3279660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Google Shape;535;p58"/>
          <p:cNvSpPr txBox="1"/>
          <p:nvPr/>
        </p:nvSpPr>
        <p:spPr>
          <a:xfrm>
            <a:off x="403803" y="13084400"/>
            <a:ext cx="48309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Roboto"/>
              <a:buNone/>
            </a:pPr>
            <a:r>
              <a:rPr lang="en-US" sz="16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©2019 Impact360 Alliance. All rights reserved.</a:t>
            </a:r>
            <a:endParaRPr/>
          </a:p>
        </p:txBody>
      </p:sp>
      <p:sp>
        <p:nvSpPr>
          <p:cNvPr id="536" name="Google Shape;536;p58"/>
          <p:cNvSpPr txBox="1">
            <a:spLocks noGrp="1"/>
          </p:cNvSpPr>
          <p:nvPr>
            <p:ph type="body" idx="2"/>
          </p:nvPr>
        </p:nvSpPr>
        <p:spPr>
          <a:xfrm>
            <a:off x="1535600" y="6909592"/>
            <a:ext cx="19443900" cy="32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25" rIns="91400" bIns="457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00"/>
              <a:buFont typeface="Exo"/>
              <a:buNone/>
            </a:pPr>
            <a:r>
              <a:rPr lang="en-US" sz="4800" b="1">
                <a:latin typeface="Exo"/>
                <a:ea typeface="Exo"/>
                <a:cs typeface="Exo"/>
                <a:sym typeface="Exo"/>
              </a:rPr>
              <a:t>Principles</a:t>
            </a:r>
            <a:endParaRPr sz="4800" b="1">
              <a:latin typeface="Exo"/>
              <a:ea typeface="Exo"/>
              <a:cs typeface="Exo"/>
              <a:sym typeface="Exo"/>
            </a:endParaRPr>
          </a:p>
          <a:p>
            <a:pPr marL="1219200" lvl="0" indent="-990600" algn="l" rtl="0">
              <a:spcBef>
                <a:spcPts val="0"/>
              </a:spcBef>
              <a:spcAft>
                <a:spcPts val="0"/>
              </a:spcAft>
              <a:buSzPts val="6000"/>
              <a:buFont typeface="Exo"/>
              <a:buAutoNum type="arabicPeriod"/>
            </a:pPr>
            <a:r>
              <a:rPr lang="en-US" sz="6000">
                <a:latin typeface="Exo"/>
                <a:ea typeface="Exo"/>
                <a:cs typeface="Exo"/>
                <a:sym typeface="Exo"/>
              </a:rPr>
              <a:t>Unpack the problem</a:t>
            </a:r>
            <a:endParaRPr sz="6000">
              <a:latin typeface="Exo"/>
              <a:ea typeface="Exo"/>
              <a:cs typeface="Exo"/>
              <a:sym typeface="Exo"/>
            </a:endParaRPr>
          </a:p>
          <a:p>
            <a:pPr marL="1219200" lvl="0" indent="-990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Font typeface="Exo"/>
              <a:buAutoNum type="arabicPeriod"/>
            </a:pPr>
            <a:r>
              <a:rPr lang="en-US" sz="6000">
                <a:latin typeface="Exo"/>
                <a:ea typeface="Exo"/>
                <a:cs typeface="Exo"/>
                <a:sym typeface="Exo"/>
              </a:rPr>
              <a:t>Inspire ideas with new frames</a:t>
            </a:r>
            <a:endParaRPr sz="6000">
              <a:latin typeface="Exo"/>
              <a:ea typeface="Exo"/>
              <a:cs typeface="Exo"/>
              <a:sym typeface="Exo"/>
            </a:endParaRPr>
          </a:p>
          <a:p>
            <a:pPr marL="1219200" lvl="0" indent="-990600" algn="l" rtl="0">
              <a:spcBef>
                <a:spcPts val="0"/>
              </a:spcBef>
              <a:spcAft>
                <a:spcPts val="0"/>
              </a:spcAft>
              <a:buSzPts val="6000"/>
              <a:buFont typeface="Exo"/>
              <a:buAutoNum type="arabicPeriod"/>
            </a:pPr>
            <a:r>
              <a:rPr lang="en-US" sz="6000">
                <a:latin typeface="Exo"/>
                <a:ea typeface="Exo"/>
                <a:cs typeface="Exo"/>
                <a:sym typeface="Exo"/>
              </a:rPr>
              <a:t>Release their energy</a:t>
            </a:r>
            <a:endParaRPr sz="6000">
              <a:latin typeface="Exo"/>
              <a:ea typeface="Exo"/>
              <a:cs typeface="Exo"/>
              <a:sym typeface="Exo"/>
            </a:endParaRPr>
          </a:p>
          <a:p>
            <a:pPr marL="1219200" lvl="0" indent="-990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Font typeface="Exo"/>
              <a:buAutoNum type="arabicPeriod"/>
            </a:pPr>
            <a:r>
              <a:rPr lang="en-US" sz="6000">
                <a:latin typeface="Exo"/>
                <a:ea typeface="Exo"/>
                <a:cs typeface="Exo"/>
                <a:sym typeface="Exo"/>
              </a:rPr>
              <a:t>Facilitate process to build buy-in</a:t>
            </a:r>
            <a:endParaRPr sz="6000">
              <a:latin typeface="Exo"/>
              <a:ea typeface="Exo"/>
              <a:cs typeface="Exo"/>
              <a:sym typeface="Exo"/>
            </a:endParaRPr>
          </a:p>
          <a:p>
            <a:pPr marL="1219200" lvl="0" indent="-990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Font typeface="Exo"/>
              <a:buAutoNum type="arabicPeriod"/>
            </a:pPr>
            <a:r>
              <a:rPr lang="en-US" sz="6000">
                <a:latin typeface="Exo"/>
                <a:ea typeface="Exo"/>
                <a:cs typeface="Exo"/>
                <a:sym typeface="Exo"/>
              </a:rPr>
              <a:t>Ensure consistent improvement</a:t>
            </a:r>
            <a:endParaRPr sz="6000" b="1">
              <a:latin typeface="Exo"/>
              <a:ea typeface="Exo"/>
              <a:cs typeface="Exo"/>
              <a:sym typeface="Exo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59"/>
          <p:cNvSpPr txBox="1">
            <a:spLocks noGrp="1"/>
          </p:cNvSpPr>
          <p:nvPr>
            <p:ph type="body" idx="2"/>
          </p:nvPr>
        </p:nvSpPr>
        <p:spPr>
          <a:xfrm>
            <a:off x="1597667" y="4287467"/>
            <a:ext cx="21951300" cy="32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25" rIns="91400" bIns="457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00"/>
              <a:buFont typeface="Exo"/>
              <a:buNone/>
            </a:pPr>
            <a:r>
              <a:rPr lang="en-US" sz="4800" b="1">
                <a:latin typeface="Exo"/>
                <a:ea typeface="Exo"/>
                <a:cs typeface="Exo"/>
                <a:sym typeface="Exo"/>
              </a:rPr>
              <a:t>Vision</a:t>
            </a:r>
            <a:endParaRPr sz="4800" b="1">
              <a:latin typeface="Exo"/>
              <a:ea typeface="Exo"/>
              <a:cs typeface="Exo"/>
              <a:sym typeface="Ex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00"/>
              <a:buFont typeface="Exo"/>
              <a:buNone/>
            </a:pPr>
            <a:r>
              <a:rPr lang="en-US" sz="4800">
                <a:latin typeface="Exo"/>
                <a:ea typeface="Exo"/>
                <a:cs typeface="Exo"/>
                <a:sym typeface="Exo"/>
              </a:rPr>
              <a:t>A repeatable, standardized process for integrating knowledge, finding alignment, and fostering co-creation.</a:t>
            </a:r>
            <a:endParaRPr sz="4800">
              <a:latin typeface="Exo"/>
              <a:ea typeface="Exo"/>
              <a:cs typeface="Exo"/>
              <a:sym typeface="Ex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 b="1">
              <a:latin typeface="Exo"/>
              <a:ea typeface="Exo"/>
              <a:cs typeface="Exo"/>
              <a:sym typeface="Ex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00"/>
              <a:buFont typeface="Exo"/>
              <a:buNone/>
            </a:pPr>
            <a:r>
              <a:rPr lang="en-US" sz="4800" b="1">
                <a:latin typeface="Exo"/>
                <a:ea typeface="Exo"/>
                <a:cs typeface="Exo"/>
                <a:sym typeface="Exo"/>
              </a:rPr>
              <a:t> </a:t>
            </a:r>
            <a:endParaRPr sz="4800" b="1"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542" name="Google Shape;542;p59"/>
          <p:cNvSpPr txBox="1">
            <a:spLocks noGrp="1"/>
          </p:cNvSpPr>
          <p:nvPr>
            <p:ph type="body" idx="2"/>
          </p:nvPr>
        </p:nvSpPr>
        <p:spPr>
          <a:xfrm>
            <a:off x="5057073" y="1026075"/>
            <a:ext cx="14179800" cy="12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25" rIns="91400" bIns="457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00"/>
              <a:buFont typeface="Exo"/>
              <a:buNone/>
            </a:pPr>
            <a:r>
              <a:rPr lang="en-US" sz="6000" b="1">
                <a:latin typeface="Exo"/>
                <a:ea typeface="Exo"/>
                <a:cs typeface="Exo"/>
                <a:sym typeface="Exo"/>
              </a:rPr>
              <a:t>Spanner</a:t>
            </a:r>
            <a:endParaRPr sz="6000" b="1">
              <a:latin typeface="Exo"/>
              <a:ea typeface="Exo"/>
              <a:cs typeface="Exo"/>
              <a:sym typeface="Ex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00"/>
              <a:buFont typeface="Exo"/>
              <a:buNone/>
            </a:pPr>
            <a:endParaRPr sz="4800" b="1">
              <a:latin typeface="Exo"/>
              <a:ea typeface="Exo"/>
              <a:cs typeface="Exo"/>
              <a:sym typeface="Ex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00"/>
              <a:buFont typeface="Exo"/>
              <a:buNone/>
            </a:pPr>
            <a:r>
              <a:rPr lang="en-US" sz="4800">
                <a:latin typeface="Exo"/>
                <a:ea typeface="Exo"/>
                <a:cs typeface="Exo"/>
                <a:sym typeface="Exo"/>
              </a:rPr>
              <a:t>“A generalist and interpreter that can clarify almost anything.”</a:t>
            </a:r>
            <a:r>
              <a:rPr lang="en-US" sz="4800" b="1">
                <a:latin typeface="Exo"/>
                <a:ea typeface="Exo"/>
                <a:cs typeface="Exo"/>
                <a:sym typeface="Exo"/>
              </a:rPr>
              <a:t> </a:t>
            </a:r>
            <a:endParaRPr sz="4800" b="1">
              <a:latin typeface="Exo"/>
              <a:ea typeface="Exo"/>
              <a:cs typeface="Exo"/>
              <a:sym typeface="Exo"/>
            </a:endParaRPr>
          </a:p>
        </p:txBody>
      </p:sp>
      <p:pic>
        <p:nvPicPr>
          <p:cNvPr id="543" name="Google Shape;543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3600" y="586400"/>
            <a:ext cx="3501333" cy="3501333"/>
          </a:xfrm>
          <a:prstGeom prst="rect">
            <a:avLst/>
          </a:prstGeom>
          <a:noFill/>
          <a:ln>
            <a:noFill/>
          </a:ln>
        </p:spPr>
      </p:pic>
      <p:sp>
        <p:nvSpPr>
          <p:cNvPr id="544" name="Google Shape;544;p59"/>
          <p:cNvSpPr txBox="1"/>
          <p:nvPr/>
        </p:nvSpPr>
        <p:spPr>
          <a:xfrm>
            <a:off x="403803" y="13084400"/>
            <a:ext cx="48309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Roboto"/>
              <a:buNone/>
            </a:pPr>
            <a:r>
              <a:rPr lang="en-US" sz="16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©2019 Impact360 Alliance. All rights reserved.</a:t>
            </a:r>
            <a:endParaRPr/>
          </a:p>
        </p:txBody>
      </p:sp>
      <p:sp>
        <p:nvSpPr>
          <p:cNvPr id="545" name="Google Shape;545;p59"/>
          <p:cNvSpPr txBox="1">
            <a:spLocks noGrp="1"/>
          </p:cNvSpPr>
          <p:nvPr>
            <p:ph type="body" idx="2"/>
          </p:nvPr>
        </p:nvSpPr>
        <p:spPr>
          <a:xfrm>
            <a:off x="1597675" y="6887979"/>
            <a:ext cx="19443900" cy="32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25" rIns="91400" bIns="457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00"/>
              <a:buFont typeface="Exo"/>
              <a:buNone/>
            </a:pPr>
            <a:r>
              <a:rPr lang="en-US" sz="4800" b="1">
                <a:latin typeface="Exo"/>
                <a:ea typeface="Exo"/>
                <a:cs typeface="Exo"/>
                <a:sym typeface="Exo"/>
              </a:rPr>
              <a:t>Principles</a:t>
            </a:r>
            <a:endParaRPr sz="4800" b="1">
              <a:latin typeface="Exo"/>
              <a:ea typeface="Exo"/>
              <a:cs typeface="Exo"/>
              <a:sym typeface="Exo"/>
            </a:endParaRPr>
          </a:p>
          <a:p>
            <a:pPr marL="1219200" lvl="0" indent="-990600" algn="l" rtl="0">
              <a:spcBef>
                <a:spcPts val="0"/>
              </a:spcBef>
              <a:spcAft>
                <a:spcPts val="0"/>
              </a:spcAft>
              <a:buSzPts val="6000"/>
              <a:buFont typeface="Exo"/>
              <a:buAutoNum type="arabicPeriod"/>
            </a:pPr>
            <a:r>
              <a:rPr lang="en-US" sz="6000">
                <a:latin typeface="Exo"/>
                <a:ea typeface="Exo"/>
                <a:cs typeface="Exo"/>
                <a:sym typeface="Exo"/>
              </a:rPr>
              <a:t>Integrate people and perspectives</a:t>
            </a:r>
            <a:endParaRPr sz="6000">
              <a:latin typeface="Exo"/>
              <a:ea typeface="Exo"/>
              <a:cs typeface="Exo"/>
              <a:sym typeface="Exo"/>
            </a:endParaRPr>
          </a:p>
          <a:p>
            <a:pPr marL="1219200" lvl="0" indent="-990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Font typeface="Exo"/>
              <a:buAutoNum type="arabicPeriod"/>
            </a:pPr>
            <a:r>
              <a:rPr lang="en-US" sz="6000">
                <a:latin typeface="Exo"/>
                <a:ea typeface="Exo"/>
                <a:cs typeface="Exo"/>
                <a:sym typeface="Exo"/>
              </a:rPr>
              <a:t>Build alignment</a:t>
            </a:r>
            <a:endParaRPr sz="6000">
              <a:latin typeface="Exo"/>
              <a:ea typeface="Exo"/>
              <a:cs typeface="Exo"/>
              <a:sym typeface="Exo"/>
            </a:endParaRPr>
          </a:p>
          <a:p>
            <a:pPr marL="1219200" lvl="0" indent="-990600" algn="l" rtl="0">
              <a:spcBef>
                <a:spcPts val="0"/>
              </a:spcBef>
              <a:spcAft>
                <a:spcPts val="0"/>
              </a:spcAft>
              <a:buSzPts val="6000"/>
              <a:buFont typeface="Exo"/>
              <a:buAutoNum type="arabicPeriod"/>
            </a:pPr>
            <a:r>
              <a:rPr lang="en-US" sz="6000">
                <a:latin typeface="Exo"/>
                <a:ea typeface="Exo"/>
                <a:cs typeface="Exo"/>
                <a:sym typeface="Exo"/>
              </a:rPr>
              <a:t>Give opportunities to translate &amp; interpret</a:t>
            </a:r>
            <a:endParaRPr sz="6000">
              <a:latin typeface="Exo"/>
              <a:ea typeface="Exo"/>
              <a:cs typeface="Exo"/>
              <a:sym typeface="Exo"/>
            </a:endParaRPr>
          </a:p>
          <a:p>
            <a:pPr marL="1219200" lvl="0" indent="-990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Font typeface="Exo"/>
              <a:buAutoNum type="arabicPeriod"/>
            </a:pPr>
            <a:r>
              <a:rPr lang="en-US" sz="6000">
                <a:latin typeface="Exo"/>
                <a:ea typeface="Exo"/>
                <a:cs typeface="Exo"/>
                <a:sym typeface="Exo"/>
              </a:rPr>
              <a:t>Facilitate co-creation</a:t>
            </a:r>
            <a:endParaRPr sz="6000">
              <a:latin typeface="Exo"/>
              <a:ea typeface="Exo"/>
              <a:cs typeface="Exo"/>
              <a:sym typeface="Exo"/>
            </a:endParaRPr>
          </a:p>
          <a:p>
            <a:pPr marL="1219200" lvl="0" indent="-914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xo"/>
              <a:buAutoNum type="arabicPeriod"/>
            </a:pPr>
            <a:r>
              <a:rPr lang="en-US" sz="6000">
                <a:latin typeface="Exo"/>
                <a:ea typeface="Exo"/>
                <a:cs typeface="Exo"/>
                <a:sym typeface="Exo"/>
              </a:rPr>
              <a:t>Iterate the standardized process</a:t>
            </a:r>
            <a:r>
              <a:rPr lang="en-US" sz="4800" b="1">
                <a:latin typeface="Exo"/>
                <a:ea typeface="Exo"/>
                <a:cs typeface="Exo"/>
                <a:sym typeface="Exo"/>
              </a:rPr>
              <a:t> </a:t>
            </a:r>
            <a:endParaRPr sz="4800" b="1">
              <a:latin typeface="Exo"/>
              <a:ea typeface="Exo"/>
              <a:cs typeface="Exo"/>
              <a:sym typeface="Exo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60"/>
          <p:cNvSpPr/>
          <p:nvPr/>
        </p:nvSpPr>
        <p:spPr>
          <a:xfrm>
            <a:off x="-223700" y="-68875"/>
            <a:ext cx="24691800" cy="137709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51" name="Google Shape;551;p60"/>
          <p:cNvPicPr preferRelativeResize="0"/>
          <p:nvPr/>
        </p:nvPicPr>
        <p:blipFill rotWithShape="1">
          <a:blip r:embed="rId3">
            <a:alphaModFix/>
          </a:blip>
          <a:srcRect l="5039" t="13659" r="46920"/>
          <a:stretch/>
        </p:blipFill>
        <p:spPr>
          <a:xfrm>
            <a:off x="12643600" y="0"/>
            <a:ext cx="10178650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p60"/>
          <p:cNvPicPr preferRelativeResize="0"/>
          <p:nvPr/>
        </p:nvPicPr>
        <p:blipFill rotWithShape="1">
          <a:blip r:embed="rId4">
            <a:alphaModFix/>
          </a:blip>
          <a:srcRect l="7748" t="13063" r="46485" b="4360"/>
          <a:stretch/>
        </p:blipFill>
        <p:spPr>
          <a:xfrm>
            <a:off x="1219200" y="-54775"/>
            <a:ext cx="10178650" cy="137707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53" name="Google Shape;553;p60"/>
          <p:cNvCxnSpPr/>
          <p:nvPr/>
        </p:nvCxnSpPr>
        <p:spPr>
          <a:xfrm>
            <a:off x="12020725" y="-20337"/>
            <a:ext cx="0" cy="13701900"/>
          </a:xfrm>
          <a:prstGeom prst="straightConnector1">
            <a:avLst/>
          </a:prstGeom>
          <a:noFill/>
          <a:ln w="1143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54" name="Google Shape;554;p60"/>
          <p:cNvSpPr txBox="1"/>
          <p:nvPr/>
        </p:nvSpPr>
        <p:spPr>
          <a:xfrm>
            <a:off x="403803" y="13084400"/>
            <a:ext cx="48309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Roboto"/>
              <a:buNone/>
            </a:pPr>
            <a:r>
              <a:rPr lang="en-US" sz="16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©2019 Impact360 Alliance. All rights reserved.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9" name="Google Shape;559;p61" descr="impact360-logo-rgbmark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567019" y="120148"/>
            <a:ext cx="1751321" cy="1751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" name="Google Shape;560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87413" y="3092437"/>
            <a:ext cx="7609175" cy="7531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5" name="Google Shape;565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82500" y="2302817"/>
            <a:ext cx="20032402" cy="10631255"/>
          </a:xfrm>
          <a:prstGeom prst="rect">
            <a:avLst/>
          </a:prstGeom>
          <a:noFill/>
          <a:ln>
            <a:noFill/>
          </a:ln>
        </p:spPr>
      </p:pic>
      <p:sp>
        <p:nvSpPr>
          <p:cNvPr id="566" name="Google Shape;566;p62"/>
          <p:cNvSpPr txBox="1">
            <a:spLocks noGrp="1"/>
          </p:cNvSpPr>
          <p:nvPr>
            <p:ph type="body" idx="2"/>
          </p:nvPr>
        </p:nvSpPr>
        <p:spPr>
          <a:xfrm rot="-3059737">
            <a:off x="10343544" y="10220088"/>
            <a:ext cx="2376149" cy="1238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25" rIns="91400" bIns="457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00"/>
              <a:buFont typeface="Exo"/>
              <a:buNone/>
            </a:pPr>
            <a:r>
              <a:rPr lang="en-US" sz="2900" b="1" i="1">
                <a:solidFill>
                  <a:srgbClr val="000000"/>
                </a:solidFill>
                <a:latin typeface="Exo"/>
                <a:ea typeface="Exo"/>
                <a:cs typeface="Exo"/>
                <a:sym typeface="Exo"/>
              </a:rPr>
              <a:t>Typical</a:t>
            </a:r>
            <a:endParaRPr sz="2900" b="1" i="1">
              <a:solidFill>
                <a:srgbClr val="000000"/>
              </a:solidFill>
              <a:latin typeface="Exo"/>
              <a:ea typeface="Exo"/>
              <a:cs typeface="Exo"/>
              <a:sym typeface="Ex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00"/>
              <a:buFont typeface="Exo"/>
              <a:buNone/>
            </a:pPr>
            <a:r>
              <a:rPr lang="en-US" sz="2900" b="1" i="1">
                <a:solidFill>
                  <a:srgbClr val="000000"/>
                </a:solidFill>
                <a:latin typeface="Exo"/>
                <a:ea typeface="Exo"/>
                <a:cs typeface="Exo"/>
                <a:sym typeface="Exo"/>
              </a:rPr>
              <a:t>[Re]Begin</a:t>
            </a:r>
            <a:endParaRPr sz="2900" b="1" i="1">
              <a:solidFill>
                <a:srgbClr val="000000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567" name="Google Shape;567;p62"/>
          <p:cNvSpPr txBox="1">
            <a:spLocks noGrp="1"/>
          </p:cNvSpPr>
          <p:nvPr>
            <p:ph type="body" idx="2"/>
          </p:nvPr>
        </p:nvSpPr>
        <p:spPr>
          <a:xfrm rot="-2845359">
            <a:off x="11772163" y="3483551"/>
            <a:ext cx="2730034" cy="1238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25" rIns="91400" bIns="457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00"/>
              <a:buFont typeface="Exo"/>
              <a:buNone/>
            </a:pPr>
            <a:r>
              <a:rPr lang="en-US" sz="2900" b="1" i="1">
                <a:solidFill>
                  <a:srgbClr val="000000"/>
                </a:solidFill>
                <a:latin typeface="Exo"/>
                <a:ea typeface="Exo"/>
                <a:cs typeface="Exo"/>
                <a:sym typeface="Exo"/>
              </a:rPr>
              <a:t>Typical</a:t>
            </a:r>
            <a:endParaRPr sz="2900" b="1" i="1">
              <a:solidFill>
                <a:srgbClr val="000000"/>
              </a:solidFill>
              <a:latin typeface="Exo"/>
              <a:ea typeface="Exo"/>
              <a:cs typeface="Exo"/>
              <a:sym typeface="Ex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00"/>
              <a:buFont typeface="Exo"/>
              <a:buNone/>
            </a:pPr>
            <a:r>
              <a:rPr lang="en-US" sz="2900" b="1" i="1">
                <a:solidFill>
                  <a:srgbClr val="000000"/>
                </a:solidFill>
                <a:latin typeface="Exo"/>
                <a:ea typeface="Exo"/>
                <a:cs typeface="Exo"/>
                <a:sym typeface="Exo"/>
              </a:rPr>
              <a:t>[Re]Conclude</a:t>
            </a:r>
            <a:endParaRPr sz="2900" b="1" i="1">
              <a:solidFill>
                <a:srgbClr val="000000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568" name="Google Shape;568;p62"/>
          <p:cNvSpPr txBox="1">
            <a:spLocks noGrp="1"/>
          </p:cNvSpPr>
          <p:nvPr>
            <p:ph type="body" idx="1"/>
          </p:nvPr>
        </p:nvSpPr>
        <p:spPr>
          <a:xfrm>
            <a:off x="1395675" y="1142200"/>
            <a:ext cx="21942000" cy="13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25" rIns="91400" bIns="457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6100"/>
              <a:buFont typeface="Exo"/>
              <a:buNone/>
            </a:pPr>
            <a:r>
              <a:rPr lang="en-US" sz="6100"/>
              <a:t>Inclusive Problem-Solving Process</a:t>
            </a:r>
            <a:endParaRPr sz="6100"/>
          </a:p>
        </p:txBody>
      </p:sp>
      <p:sp>
        <p:nvSpPr>
          <p:cNvPr id="569" name="Google Shape;569;p62"/>
          <p:cNvSpPr txBox="1"/>
          <p:nvPr/>
        </p:nvSpPr>
        <p:spPr>
          <a:xfrm>
            <a:off x="403803" y="13084400"/>
            <a:ext cx="48309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Roboto"/>
              <a:buNone/>
            </a:pPr>
            <a:r>
              <a:rPr lang="en-US" sz="16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©2019 Impact360 Alliance. All rights reserved.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1900" y="3729941"/>
            <a:ext cx="9243096" cy="69044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905844" y="3002001"/>
            <a:ext cx="9243081" cy="690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6" descr="impact360-logo-rgbmark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567019" y="120148"/>
            <a:ext cx="1751321" cy="1751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685475" y="875462"/>
            <a:ext cx="2292255" cy="2268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9875465" y="10183967"/>
            <a:ext cx="2292255" cy="2268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3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054893" y="875462"/>
            <a:ext cx="2292255" cy="2268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3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1320274" y="875462"/>
            <a:ext cx="2292255" cy="2268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3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1476061" y="10183967"/>
            <a:ext cx="2292255" cy="2268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3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5721611" y="10229349"/>
            <a:ext cx="2200558" cy="2177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3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257505" y="944650"/>
            <a:ext cx="2152410" cy="213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36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5572796" y="944662"/>
            <a:ext cx="2152412" cy="2130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36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884290" y="10302568"/>
            <a:ext cx="2052592" cy="2031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36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7230510" y="10183967"/>
            <a:ext cx="2292255" cy="22687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63"/>
          <p:cNvSpPr txBox="1">
            <a:spLocks noGrp="1"/>
          </p:cNvSpPr>
          <p:nvPr>
            <p:ph type="body" idx="1"/>
          </p:nvPr>
        </p:nvSpPr>
        <p:spPr>
          <a:xfrm>
            <a:off x="1446475" y="1142175"/>
            <a:ext cx="7449300" cy="13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25" rIns="91400" bIns="457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6100"/>
              <a:buFont typeface="Exo"/>
              <a:buNone/>
            </a:pPr>
            <a:r>
              <a:rPr lang="en-US" sz="6100"/>
              <a:t>Engage and Understand</a:t>
            </a:r>
            <a:endParaRPr sz="6100"/>
          </a:p>
        </p:txBody>
      </p:sp>
      <p:pic>
        <p:nvPicPr>
          <p:cNvPr id="575" name="Google Shape;575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35675" y="0"/>
            <a:ext cx="12912637" cy="13715998"/>
          </a:xfrm>
          <a:prstGeom prst="rect">
            <a:avLst/>
          </a:prstGeom>
          <a:noFill/>
          <a:ln>
            <a:noFill/>
          </a:ln>
        </p:spPr>
      </p:pic>
      <p:sp>
        <p:nvSpPr>
          <p:cNvPr id="576" name="Google Shape;576;p63"/>
          <p:cNvSpPr txBox="1"/>
          <p:nvPr/>
        </p:nvSpPr>
        <p:spPr>
          <a:xfrm>
            <a:off x="403803" y="13084400"/>
            <a:ext cx="48309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Roboto"/>
              <a:buNone/>
            </a:pPr>
            <a:r>
              <a:rPr lang="en-US" sz="16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©2019 Impact360 Alliance. All rights reserved.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64"/>
          <p:cNvSpPr txBox="1">
            <a:spLocks noGrp="1"/>
          </p:cNvSpPr>
          <p:nvPr>
            <p:ph type="body" idx="1"/>
          </p:nvPr>
        </p:nvSpPr>
        <p:spPr>
          <a:xfrm>
            <a:off x="1446473" y="989775"/>
            <a:ext cx="20421600" cy="131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Problem Space Tools</a:t>
            </a:r>
            <a:endParaRPr/>
          </a:p>
        </p:txBody>
      </p:sp>
      <p:sp>
        <p:nvSpPr>
          <p:cNvPr id="582" name="Google Shape;582;p64"/>
          <p:cNvSpPr txBox="1"/>
          <p:nvPr/>
        </p:nvSpPr>
        <p:spPr>
          <a:xfrm>
            <a:off x="4139400" y="2438800"/>
            <a:ext cx="19209900" cy="22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457200" lvl="0" indent="-533400" algn="l" rtl="0">
              <a:spcBef>
                <a:spcPts val="0"/>
              </a:spcBef>
              <a:spcAft>
                <a:spcPts val="0"/>
              </a:spcAft>
              <a:buSzPts val="4800"/>
              <a:buFont typeface="Exo"/>
              <a:buChar char="●"/>
            </a:pPr>
            <a:r>
              <a:rPr lang="en-US" sz="6000" b="1">
                <a:latin typeface="Exo"/>
                <a:ea typeface="Exo"/>
                <a:cs typeface="Exo"/>
                <a:sym typeface="Exo"/>
              </a:rPr>
              <a:t>[Re]Assess</a:t>
            </a:r>
            <a:r>
              <a:rPr lang="en-US" sz="4800">
                <a:latin typeface="Exo"/>
                <a:ea typeface="Exo"/>
                <a:cs typeface="Exo"/>
                <a:sym typeface="Exo"/>
              </a:rPr>
              <a:t> the roots, stakeholders, and implications of the problem situation, Inventory past (lack of) successes. Identify tensions of research and practice.</a:t>
            </a:r>
            <a:endParaRPr sz="4800"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583" name="Google Shape;583;p64"/>
          <p:cNvSpPr txBox="1"/>
          <p:nvPr/>
        </p:nvSpPr>
        <p:spPr>
          <a:xfrm>
            <a:off x="4303700" y="5916450"/>
            <a:ext cx="18493500" cy="22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457200" lvl="0" indent="-533400" algn="l" rtl="0">
              <a:spcBef>
                <a:spcPts val="0"/>
              </a:spcBef>
              <a:spcAft>
                <a:spcPts val="0"/>
              </a:spcAft>
              <a:buSzPts val="4800"/>
              <a:buFont typeface="Exo"/>
              <a:buChar char="●"/>
            </a:pPr>
            <a:r>
              <a:rPr lang="en-US" sz="6000" b="1">
                <a:latin typeface="Exo"/>
                <a:ea typeface="Exo"/>
                <a:cs typeface="Exo"/>
                <a:sym typeface="Exo"/>
              </a:rPr>
              <a:t>[Re]Discover</a:t>
            </a:r>
            <a:r>
              <a:rPr lang="en-US" sz="4800">
                <a:latin typeface="Exo"/>
                <a:ea typeface="Exo"/>
                <a:cs typeface="Exo"/>
                <a:sym typeface="Exo"/>
              </a:rPr>
              <a:t> and activate primary observations, opinions, experiences, needs, and expectations of included and excluded stakeholders and experts.</a:t>
            </a:r>
            <a:endParaRPr sz="4800">
              <a:latin typeface="Exo"/>
              <a:ea typeface="Exo"/>
              <a:cs typeface="Exo"/>
              <a:sym typeface="Exo"/>
            </a:endParaRPr>
          </a:p>
        </p:txBody>
      </p:sp>
      <p:pic>
        <p:nvPicPr>
          <p:cNvPr id="584" name="Google Shape;584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9075" y="2146575"/>
            <a:ext cx="3213775" cy="321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" name="Google Shape;585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9075" y="5360358"/>
            <a:ext cx="3834600" cy="3757908"/>
          </a:xfrm>
          <a:prstGeom prst="rect">
            <a:avLst/>
          </a:prstGeom>
          <a:noFill/>
          <a:ln>
            <a:noFill/>
          </a:ln>
        </p:spPr>
      </p:pic>
      <p:sp>
        <p:nvSpPr>
          <p:cNvPr id="586" name="Google Shape;586;p64"/>
          <p:cNvSpPr txBox="1"/>
          <p:nvPr/>
        </p:nvSpPr>
        <p:spPr>
          <a:xfrm>
            <a:off x="4258725" y="9126725"/>
            <a:ext cx="18493500" cy="22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457200" lvl="0" indent="-533400" algn="l" rtl="0">
              <a:spcBef>
                <a:spcPts val="0"/>
              </a:spcBef>
              <a:spcAft>
                <a:spcPts val="0"/>
              </a:spcAft>
              <a:buSzPts val="4800"/>
              <a:buFont typeface="Exo"/>
              <a:buChar char="●"/>
            </a:pPr>
            <a:r>
              <a:rPr lang="en-US" sz="6000" b="1">
                <a:latin typeface="Exo"/>
                <a:ea typeface="Exo"/>
                <a:cs typeface="Exo"/>
                <a:sym typeface="Exo"/>
              </a:rPr>
              <a:t>[Re]Cast</a:t>
            </a:r>
            <a:r>
              <a:rPr lang="en-US" sz="4800">
                <a:latin typeface="Exo"/>
                <a:ea typeface="Exo"/>
                <a:cs typeface="Exo"/>
                <a:sym typeface="Exo"/>
              </a:rPr>
              <a:t> the alliance of included conveners, stakeholders and experts. Define what inclusion means. Outline how those included will be afforded participation.</a:t>
            </a:r>
            <a:endParaRPr sz="4800">
              <a:latin typeface="Exo"/>
              <a:ea typeface="Exo"/>
              <a:cs typeface="Exo"/>
              <a:sym typeface="Exo"/>
            </a:endParaRPr>
          </a:p>
        </p:txBody>
      </p:sp>
      <p:pic>
        <p:nvPicPr>
          <p:cNvPr id="587" name="Google Shape;587;p6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9075" y="9118279"/>
            <a:ext cx="3284709" cy="3284709"/>
          </a:xfrm>
          <a:prstGeom prst="rect">
            <a:avLst/>
          </a:prstGeom>
          <a:noFill/>
          <a:ln>
            <a:noFill/>
          </a:ln>
        </p:spPr>
      </p:pic>
      <p:sp>
        <p:nvSpPr>
          <p:cNvPr id="588" name="Google Shape;588;p64"/>
          <p:cNvSpPr txBox="1"/>
          <p:nvPr/>
        </p:nvSpPr>
        <p:spPr>
          <a:xfrm>
            <a:off x="403803" y="13084400"/>
            <a:ext cx="48309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Roboto"/>
              <a:buNone/>
            </a:pPr>
            <a:r>
              <a:rPr lang="en-US" sz="16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©2019 Impact360 Alliance. All rights reserved.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65"/>
          <p:cNvSpPr txBox="1"/>
          <p:nvPr/>
        </p:nvSpPr>
        <p:spPr>
          <a:xfrm>
            <a:off x="4563525" y="9852938"/>
            <a:ext cx="19209900" cy="22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457200" lvl="0" indent="-533400" algn="l" rtl="0">
              <a:spcBef>
                <a:spcPts val="0"/>
              </a:spcBef>
              <a:spcAft>
                <a:spcPts val="0"/>
              </a:spcAft>
              <a:buSzPts val="4800"/>
              <a:buFont typeface="Exo"/>
              <a:buChar char="●"/>
            </a:pPr>
            <a:r>
              <a:rPr lang="en-US" sz="6000" b="1">
                <a:latin typeface="Exo"/>
                <a:ea typeface="Exo"/>
                <a:cs typeface="Exo"/>
                <a:sym typeface="Exo"/>
              </a:rPr>
              <a:t>[Re]Present</a:t>
            </a:r>
            <a:r>
              <a:rPr lang="en-US" sz="4800">
                <a:latin typeface="Exo"/>
                <a:ea typeface="Exo"/>
                <a:cs typeface="Exo"/>
                <a:sym typeface="Exo"/>
              </a:rPr>
              <a:t> the complex system of the problem situation based on synthesis of evidence from [Re]Assess, [Re]Discover, and [Re]View in a meaningful, interpretable way for all participants.</a:t>
            </a:r>
            <a:endParaRPr sz="4800"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594" name="Google Shape;594;p65"/>
          <p:cNvSpPr txBox="1"/>
          <p:nvPr/>
        </p:nvSpPr>
        <p:spPr>
          <a:xfrm>
            <a:off x="4533675" y="2283750"/>
            <a:ext cx="18493500" cy="22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457200" lvl="0" indent="-533400" algn="l" rtl="0">
              <a:spcBef>
                <a:spcPts val="0"/>
              </a:spcBef>
              <a:spcAft>
                <a:spcPts val="0"/>
              </a:spcAft>
              <a:buSzPts val="4800"/>
              <a:buFont typeface="Exo"/>
              <a:buChar char="●"/>
            </a:pPr>
            <a:r>
              <a:rPr lang="en-US" sz="6000" b="1">
                <a:latin typeface="Exo"/>
                <a:ea typeface="Exo"/>
                <a:cs typeface="Exo"/>
                <a:sym typeface="Exo"/>
              </a:rPr>
              <a:t>[Re]Align</a:t>
            </a:r>
            <a:r>
              <a:rPr lang="en-US" sz="4800">
                <a:latin typeface="Exo"/>
                <a:ea typeface="Exo"/>
                <a:cs typeface="Exo"/>
                <a:sym typeface="Exo"/>
              </a:rPr>
              <a:t> participants around a shared understanding of individual values, goals, and interests for the problem situation, as well as their disparate ways of knowing and working.</a:t>
            </a:r>
            <a:endParaRPr sz="4800">
              <a:latin typeface="Exo"/>
              <a:ea typeface="Exo"/>
              <a:cs typeface="Exo"/>
              <a:sym typeface="Exo"/>
            </a:endParaRPr>
          </a:p>
        </p:txBody>
      </p:sp>
      <p:pic>
        <p:nvPicPr>
          <p:cNvPr id="595" name="Google Shape;595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9075" y="9326550"/>
            <a:ext cx="3834600" cy="3757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9075" y="1810745"/>
            <a:ext cx="3834600" cy="3757908"/>
          </a:xfrm>
          <a:prstGeom prst="rect">
            <a:avLst/>
          </a:prstGeom>
          <a:noFill/>
          <a:ln>
            <a:noFill/>
          </a:ln>
        </p:spPr>
      </p:pic>
      <p:sp>
        <p:nvSpPr>
          <p:cNvPr id="597" name="Google Shape;597;p65"/>
          <p:cNvSpPr txBox="1">
            <a:spLocks noGrp="1"/>
          </p:cNvSpPr>
          <p:nvPr>
            <p:ph type="body" idx="1"/>
          </p:nvPr>
        </p:nvSpPr>
        <p:spPr>
          <a:xfrm>
            <a:off x="1446482" y="989775"/>
            <a:ext cx="21491100" cy="131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Problem Space Tools</a:t>
            </a:r>
            <a:endParaRPr/>
          </a:p>
        </p:txBody>
      </p:sp>
      <p:sp>
        <p:nvSpPr>
          <p:cNvPr id="598" name="Google Shape;598;p65"/>
          <p:cNvSpPr txBox="1"/>
          <p:nvPr/>
        </p:nvSpPr>
        <p:spPr>
          <a:xfrm>
            <a:off x="4303700" y="6068400"/>
            <a:ext cx="18493500" cy="22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457200" lvl="0" indent="-533400" algn="l" rtl="0">
              <a:spcBef>
                <a:spcPts val="0"/>
              </a:spcBef>
              <a:spcAft>
                <a:spcPts val="0"/>
              </a:spcAft>
              <a:buSzPts val="4800"/>
              <a:buFont typeface="Exo"/>
              <a:buChar char="●"/>
            </a:pPr>
            <a:r>
              <a:rPr lang="en-US" sz="6000" b="1">
                <a:latin typeface="Exo"/>
                <a:ea typeface="Exo"/>
                <a:cs typeface="Exo"/>
                <a:sym typeface="Exo"/>
              </a:rPr>
              <a:t>[Re]View</a:t>
            </a:r>
            <a:r>
              <a:rPr lang="en-US" sz="4800">
                <a:latin typeface="Exo"/>
                <a:ea typeface="Exo"/>
                <a:cs typeface="Exo"/>
                <a:sym typeface="Exo"/>
              </a:rPr>
              <a:t> and activate relevant interdisciplinary research literature, best practices, operational procedures, case studies, and other evidentiary sources from research and practice.</a:t>
            </a:r>
            <a:endParaRPr sz="4800">
              <a:latin typeface="Exo"/>
              <a:ea typeface="Exo"/>
              <a:cs typeface="Exo"/>
              <a:sym typeface="Exo"/>
            </a:endParaRPr>
          </a:p>
        </p:txBody>
      </p:sp>
      <p:pic>
        <p:nvPicPr>
          <p:cNvPr id="599" name="Google Shape;599;p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9075" y="5568650"/>
            <a:ext cx="3834600" cy="3757908"/>
          </a:xfrm>
          <a:prstGeom prst="rect">
            <a:avLst/>
          </a:prstGeom>
          <a:noFill/>
          <a:ln>
            <a:noFill/>
          </a:ln>
        </p:spPr>
      </p:pic>
      <p:sp>
        <p:nvSpPr>
          <p:cNvPr id="600" name="Google Shape;600;p65"/>
          <p:cNvSpPr txBox="1"/>
          <p:nvPr/>
        </p:nvSpPr>
        <p:spPr>
          <a:xfrm>
            <a:off x="403803" y="13084400"/>
            <a:ext cx="48309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Roboto"/>
              <a:buNone/>
            </a:pPr>
            <a:r>
              <a:rPr lang="en-US" sz="16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©2019 Impact360 Alliance. All rights reserved.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66"/>
          <p:cNvSpPr txBox="1">
            <a:spLocks noGrp="1"/>
          </p:cNvSpPr>
          <p:nvPr>
            <p:ph type="body" idx="1"/>
          </p:nvPr>
        </p:nvSpPr>
        <p:spPr>
          <a:xfrm>
            <a:off x="1446475" y="1218375"/>
            <a:ext cx="6513000" cy="13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25" rIns="91400" bIns="457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6100"/>
              <a:buFont typeface="Exo"/>
              <a:buNone/>
            </a:pPr>
            <a:r>
              <a:rPr lang="en-US" sz="6100"/>
              <a:t>Design &amp; Strategize</a:t>
            </a:r>
            <a:endParaRPr sz="6100"/>
          </a:p>
        </p:txBody>
      </p:sp>
      <p:pic>
        <p:nvPicPr>
          <p:cNvPr id="606" name="Google Shape;606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25882" y="0"/>
            <a:ext cx="12932231" cy="13715998"/>
          </a:xfrm>
          <a:prstGeom prst="rect">
            <a:avLst/>
          </a:prstGeom>
          <a:noFill/>
          <a:ln>
            <a:noFill/>
          </a:ln>
        </p:spPr>
      </p:pic>
      <p:sp>
        <p:nvSpPr>
          <p:cNvPr id="607" name="Google Shape;607;p66"/>
          <p:cNvSpPr txBox="1"/>
          <p:nvPr/>
        </p:nvSpPr>
        <p:spPr>
          <a:xfrm>
            <a:off x="403803" y="13084400"/>
            <a:ext cx="48309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Roboto"/>
              <a:buNone/>
            </a:pPr>
            <a:r>
              <a:rPr lang="en-US" sz="16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©2019 Impact360 Alliance. All rights reserved.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67"/>
          <p:cNvSpPr txBox="1"/>
          <p:nvPr/>
        </p:nvSpPr>
        <p:spPr>
          <a:xfrm>
            <a:off x="4139400" y="2438800"/>
            <a:ext cx="19209900" cy="22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457200" lvl="0" indent="-533400" algn="l" rtl="0">
              <a:spcBef>
                <a:spcPts val="0"/>
              </a:spcBef>
              <a:spcAft>
                <a:spcPts val="0"/>
              </a:spcAft>
              <a:buSzPts val="4800"/>
              <a:buFont typeface="Exo"/>
              <a:buChar char="●"/>
            </a:pPr>
            <a:r>
              <a:rPr lang="en-US" sz="6000" b="1">
                <a:latin typeface="Exo"/>
                <a:ea typeface="Exo"/>
                <a:cs typeface="Exo"/>
                <a:sym typeface="Exo"/>
              </a:rPr>
              <a:t>[Re]Frame</a:t>
            </a:r>
            <a:r>
              <a:rPr lang="en-US" sz="4800">
                <a:latin typeface="Exo"/>
                <a:ea typeface="Exo"/>
                <a:cs typeface="Exo"/>
                <a:sym typeface="Exo"/>
              </a:rPr>
              <a:t> the definition and perceptions of the problem with an interdisciplinary lens. Create evocative ways of seeing the problem that point to new opportunities for solutions.</a:t>
            </a:r>
            <a:endParaRPr sz="4800"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613" name="Google Shape;613;p67"/>
          <p:cNvSpPr txBox="1"/>
          <p:nvPr/>
        </p:nvSpPr>
        <p:spPr>
          <a:xfrm>
            <a:off x="4139400" y="5841125"/>
            <a:ext cx="18493500" cy="22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457200" lvl="0" indent="-533400" algn="l" rtl="0">
              <a:spcBef>
                <a:spcPts val="0"/>
              </a:spcBef>
              <a:spcAft>
                <a:spcPts val="0"/>
              </a:spcAft>
              <a:buSzPts val="4800"/>
              <a:buFont typeface="Exo"/>
              <a:buChar char="●"/>
            </a:pPr>
            <a:r>
              <a:rPr lang="en-US" sz="6000" b="1">
                <a:latin typeface="Exo"/>
                <a:ea typeface="Exo"/>
                <a:cs typeface="Exo"/>
                <a:sym typeface="Exo"/>
              </a:rPr>
              <a:t>[Re]Interpret</a:t>
            </a:r>
            <a:r>
              <a:rPr lang="en-US" sz="4800">
                <a:latin typeface="Exo"/>
                <a:ea typeface="Exo"/>
                <a:cs typeface="Exo"/>
                <a:sym typeface="Exo"/>
              </a:rPr>
              <a:t> the problem definition, goals, evidence, and stakeholder needs using creative, discipline-agnostic framings to find new integrative patterns, themes, and priorities.</a:t>
            </a:r>
            <a:endParaRPr sz="4800"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614" name="Google Shape;614;p67"/>
          <p:cNvSpPr txBox="1"/>
          <p:nvPr/>
        </p:nvSpPr>
        <p:spPr>
          <a:xfrm>
            <a:off x="4139400" y="9799550"/>
            <a:ext cx="18493500" cy="22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457200" lvl="0" indent="-533400" algn="l" rtl="0">
              <a:spcBef>
                <a:spcPts val="0"/>
              </a:spcBef>
              <a:spcAft>
                <a:spcPts val="0"/>
              </a:spcAft>
              <a:buSzPts val="4800"/>
              <a:buFont typeface="Exo"/>
              <a:buChar char="●"/>
            </a:pPr>
            <a:r>
              <a:rPr lang="en-US" sz="6000" b="1">
                <a:latin typeface="Exo"/>
                <a:ea typeface="Exo"/>
                <a:cs typeface="Exo"/>
                <a:sym typeface="Exo"/>
              </a:rPr>
              <a:t>[Re]Generate</a:t>
            </a:r>
            <a:r>
              <a:rPr lang="en-US" sz="4800">
                <a:latin typeface="Exo"/>
                <a:ea typeface="Exo"/>
                <a:cs typeface="Exo"/>
                <a:sym typeface="Exo"/>
              </a:rPr>
              <a:t> and select bold transdisciplinary concepts, evidence-based conjectures, and competing hypotheses to inform prototype solutions.</a:t>
            </a:r>
            <a:endParaRPr sz="4800"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615" name="Google Shape;615;p67"/>
          <p:cNvSpPr txBox="1">
            <a:spLocks noGrp="1"/>
          </p:cNvSpPr>
          <p:nvPr>
            <p:ph type="body" idx="1"/>
          </p:nvPr>
        </p:nvSpPr>
        <p:spPr>
          <a:xfrm>
            <a:off x="1446482" y="989775"/>
            <a:ext cx="21491100" cy="131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Solution Space Tools</a:t>
            </a:r>
            <a:endParaRPr/>
          </a:p>
        </p:txBody>
      </p:sp>
      <p:pic>
        <p:nvPicPr>
          <p:cNvPr id="616" name="Google Shape;616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0" y="1778425"/>
            <a:ext cx="3834600" cy="3757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7" name="Google Shape;617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5365758"/>
            <a:ext cx="3834600" cy="3911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8" name="Google Shape;618;p6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9274250"/>
            <a:ext cx="3834600" cy="3834600"/>
          </a:xfrm>
          <a:prstGeom prst="rect">
            <a:avLst/>
          </a:prstGeom>
          <a:noFill/>
          <a:ln>
            <a:noFill/>
          </a:ln>
        </p:spPr>
      </p:pic>
      <p:sp>
        <p:nvSpPr>
          <p:cNvPr id="619" name="Google Shape;619;p67"/>
          <p:cNvSpPr txBox="1"/>
          <p:nvPr/>
        </p:nvSpPr>
        <p:spPr>
          <a:xfrm>
            <a:off x="403803" y="13084400"/>
            <a:ext cx="48309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Roboto"/>
              <a:buNone/>
            </a:pPr>
            <a:r>
              <a:rPr lang="en-US" sz="16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©2019 Impact360 Alliance. All rights reserved.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68"/>
          <p:cNvSpPr txBox="1"/>
          <p:nvPr/>
        </p:nvSpPr>
        <p:spPr>
          <a:xfrm>
            <a:off x="4139400" y="2438800"/>
            <a:ext cx="19209900" cy="22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457200" lvl="0" indent="-533400" algn="l" rtl="0">
              <a:spcBef>
                <a:spcPts val="0"/>
              </a:spcBef>
              <a:spcAft>
                <a:spcPts val="0"/>
              </a:spcAft>
              <a:buSzPts val="4800"/>
              <a:buFont typeface="Exo"/>
              <a:buChar char="●"/>
            </a:pPr>
            <a:r>
              <a:rPr lang="en-US" sz="6000" b="1">
                <a:latin typeface="Exo"/>
                <a:ea typeface="Exo"/>
                <a:cs typeface="Exo"/>
                <a:sym typeface="Exo"/>
              </a:rPr>
              <a:t>[Re]Shape</a:t>
            </a:r>
            <a:r>
              <a:rPr lang="en-US" sz="4800">
                <a:latin typeface="Exo"/>
                <a:ea typeface="Exo"/>
                <a:cs typeface="Exo"/>
                <a:sym typeface="Exo"/>
              </a:rPr>
              <a:t> evidence-based prototypes (sketches, mockups, proxies, interactions etc.) using integrative approaches in order to test the assumptions and hypotheses of proposed solutions.</a:t>
            </a:r>
            <a:endParaRPr sz="4800"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625" name="Google Shape;625;p68"/>
          <p:cNvSpPr txBox="1"/>
          <p:nvPr/>
        </p:nvSpPr>
        <p:spPr>
          <a:xfrm>
            <a:off x="4139400" y="5841125"/>
            <a:ext cx="18493500" cy="22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457200" lvl="0" indent="-533400" algn="l" rtl="0">
              <a:spcBef>
                <a:spcPts val="0"/>
              </a:spcBef>
              <a:spcAft>
                <a:spcPts val="0"/>
              </a:spcAft>
              <a:buSzPts val="4800"/>
              <a:buFont typeface="Exo"/>
              <a:buChar char="●"/>
            </a:pPr>
            <a:r>
              <a:rPr lang="en-US" sz="6000" b="1">
                <a:latin typeface="Exo"/>
                <a:ea typeface="Exo"/>
                <a:cs typeface="Exo"/>
                <a:sym typeface="Exo"/>
              </a:rPr>
              <a:t>[Re]Solve</a:t>
            </a:r>
            <a:r>
              <a:rPr lang="en-US" sz="4800">
                <a:latin typeface="Exo"/>
                <a:ea typeface="Exo"/>
                <a:cs typeface="Exo"/>
                <a:sym typeface="Exo"/>
              </a:rPr>
              <a:t> which assumptions and hypotheses embedded in the prototypes are valid through rapid, iterative testing.</a:t>
            </a:r>
            <a:endParaRPr sz="4800"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626" name="Google Shape;626;p68"/>
          <p:cNvSpPr txBox="1"/>
          <p:nvPr/>
        </p:nvSpPr>
        <p:spPr>
          <a:xfrm>
            <a:off x="4139400" y="9799550"/>
            <a:ext cx="18493500" cy="22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457200" lvl="0" indent="-533400" algn="l" rtl="0">
              <a:spcBef>
                <a:spcPts val="0"/>
              </a:spcBef>
              <a:spcAft>
                <a:spcPts val="0"/>
              </a:spcAft>
              <a:buSzPts val="4800"/>
              <a:buFont typeface="Exo"/>
              <a:buChar char="●"/>
            </a:pPr>
            <a:r>
              <a:rPr lang="en-US" sz="6000" b="1">
                <a:latin typeface="Exo"/>
                <a:ea typeface="Exo"/>
                <a:cs typeface="Exo"/>
                <a:sym typeface="Exo"/>
              </a:rPr>
              <a:t>[Re]Integrate</a:t>
            </a:r>
            <a:r>
              <a:rPr lang="en-US" sz="4800">
                <a:latin typeface="Exo"/>
                <a:ea typeface="Exo"/>
                <a:cs typeface="Exo"/>
                <a:sym typeface="Exo"/>
              </a:rPr>
              <a:t> the tested strategy to be compatible with relevant institutional and organizational cultures, structures, workflows, decision processes, and resources.</a:t>
            </a:r>
            <a:endParaRPr sz="4800"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627" name="Google Shape;627;p68"/>
          <p:cNvSpPr txBox="1">
            <a:spLocks noGrp="1"/>
          </p:cNvSpPr>
          <p:nvPr>
            <p:ph type="body" idx="1"/>
          </p:nvPr>
        </p:nvSpPr>
        <p:spPr>
          <a:xfrm>
            <a:off x="1446482" y="989775"/>
            <a:ext cx="21491100" cy="131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Solution Space Tools</a:t>
            </a:r>
            <a:endParaRPr/>
          </a:p>
        </p:txBody>
      </p:sp>
      <p:pic>
        <p:nvPicPr>
          <p:cNvPr id="628" name="Google Shape;628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2775" y="1625525"/>
            <a:ext cx="3834600" cy="383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9" name="Google Shape;629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2775" y="5246200"/>
            <a:ext cx="3834600" cy="383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0" name="Google Shape;630;p6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5175" y="8945050"/>
            <a:ext cx="3834600" cy="3911292"/>
          </a:xfrm>
          <a:prstGeom prst="rect">
            <a:avLst/>
          </a:prstGeom>
          <a:noFill/>
          <a:ln>
            <a:noFill/>
          </a:ln>
        </p:spPr>
      </p:pic>
      <p:sp>
        <p:nvSpPr>
          <p:cNvPr id="631" name="Google Shape;631;p68"/>
          <p:cNvSpPr txBox="1"/>
          <p:nvPr/>
        </p:nvSpPr>
        <p:spPr>
          <a:xfrm>
            <a:off x="403803" y="13084400"/>
            <a:ext cx="48309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Roboto"/>
              <a:buNone/>
            </a:pPr>
            <a:r>
              <a:rPr lang="en-US" sz="16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©2019 Impact360 Alliance. All rights reserved.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6" name="Google Shape;636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91900" y="0"/>
            <a:ext cx="19200201" cy="13411195"/>
          </a:xfrm>
          <a:prstGeom prst="rect">
            <a:avLst/>
          </a:prstGeom>
          <a:noFill/>
          <a:ln>
            <a:noFill/>
          </a:ln>
        </p:spPr>
      </p:pic>
      <p:sp>
        <p:nvSpPr>
          <p:cNvPr id="637" name="Google Shape;637;p69"/>
          <p:cNvSpPr txBox="1">
            <a:spLocks noGrp="1"/>
          </p:cNvSpPr>
          <p:nvPr>
            <p:ph type="body" idx="1"/>
          </p:nvPr>
        </p:nvSpPr>
        <p:spPr>
          <a:xfrm>
            <a:off x="1417275" y="1162875"/>
            <a:ext cx="6293700" cy="13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25" rIns="91400" bIns="457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6100"/>
              <a:buFont typeface="Exo"/>
              <a:buNone/>
            </a:pPr>
            <a:r>
              <a:rPr lang="en-US" sz="6100"/>
              <a:t>Target for Inclusive Problem-Solving</a:t>
            </a:r>
            <a:endParaRPr sz="4000" b="0">
              <a:latin typeface="Exo"/>
              <a:ea typeface="Exo"/>
              <a:cs typeface="Exo"/>
              <a:sym typeface="Exo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2" name="Google Shape;642;p70"/>
          <p:cNvPicPr preferRelativeResize="0"/>
          <p:nvPr/>
        </p:nvPicPr>
        <p:blipFill rotWithShape="1">
          <a:blip r:embed="rId3">
            <a:alphaModFix/>
          </a:blip>
          <a:srcRect t="29560" b="34288"/>
          <a:stretch/>
        </p:blipFill>
        <p:spPr>
          <a:xfrm>
            <a:off x="281550" y="4730025"/>
            <a:ext cx="23731526" cy="5992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3" name="Google Shape;643;p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9650" y="7319989"/>
            <a:ext cx="1461587" cy="1020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44" name="Google Shape;644;p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56450" y="7242564"/>
            <a:ext cx="1461587" cy="1020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45" name="Google Shape;645;p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980638" y="7166364"/>
            <a:ext cx="1461587" cy="1020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46" name="Google Shape;646;p70"/>
          <p:cNvPicPr preferRelativeResize="0"/>
          <p:nvPr/>
        </p:nvPicPr>
        <p:blipFill rotWithShape="1">
          <a:blip r:embed="rId4">
            <a:alphaModFix/>
          </a:blip>
          <a:srcRect l="5210" r="-5210"/>
          <a:stretch/>
        </p:blipFill>
        <p:spPr>
          <a:xfrm>
            <a:off x="16722150" y="7166364"/>
            <a:ext cx="1461587" cy="1020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47" name="Google Shape;647;p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381625" y="7166364"/>
            <a:ext cx="1461587" cy="1020908"/>
          </a:xfrm>
          <a:prstGeom prst="rect">
            <a:avLst/>
          </a:prstGeom>
          <a:noFill/>
          <a:ln>
            <a:noFill/>
          </a:ln>
        </p:spPr>
      </p:pic>
      <p:sp>
        <p:nvSpPr>
          <p:cNvPr id="648" name="Google Shape;648;p70"/>
          <p:cNvSpPr txBox="1">
            <a:spLocks noGrp="1"/>
          </p:cNvSpPr>
          <p:nvPr>
            <p:ph type="body" idx="1"/>
          </p:nvPr>
        </p:nvSpPr>
        <p:spPr>
          <a:xfrm>
            <a:off x="1786349" y="660108"/>
            <a:ext cx="21491100" cy="131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Inclusive Problem-Solving to Activate a Research Project</a:t>
            </a:r>
            <a:endParaRPr/>
          </a:p>
        </p:txBody>
      </p:sp>
      <p:sp>
        <p:nvSpPr>
          <p:cNvPr id="649" name="Google Shape;649;p70"/>
          <p:cNvSpPr txBox="1"/>
          <p:nvPr/>
        </p:nvSpPr>
        <p:spPr>
          <a:xfrm>
            <a:off x="144955" y="10115904"/>
            <a:ext cx="60258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Communicate</a:t>
            </a:r>
            <a:endParaRPr sz="60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650" name="Google Shape;650;p70"/>
          <p:cNvSpPr txBox="1"/>
          <p:nvPr/>
        </p:nvSpPr>
        <p:spPr>
          <a:xfrm>
            <a:off x="4429752" y="11390225"/>
            <a:ext cx="40674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Coordinate</a:t>
            </a:r>
            <a:endParaRPr sz="60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651" name="Google Shape;651;p70"/>
          <p:cNvSpPr txBox="1"/>
          <p:nvPr/>
        </p:nvSpPr>
        <p:spPr>
          <a:xfrm>
            <a:off x="9834637" y="10115900"/>
            <a:ext cx="39060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Cooperate</a:t>
            </a:r>
            <a:endParaRPr sz="60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652" name="Google Shape;652;p70"/>
          <p:cNvSpPr txBox="1"/>
          <p:nvPr/>
        </p:nvSpPr>
        <p:spPr>
          <a:xfrm>
            <a:off x="15395247" y="11390225"/>
            <a:ext cx="42678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Collaborate</a:t>
            </a:r>
            <a:endParaRPr sz="60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653" name="Google Shape;653;p70"/>
          <p:cNvSpPr txBox="1"/>
          <p:nvPr/>
        </p:nvSpPr>
        <p:spPr>
          <a:xfrm>
            <a:off x="20394625" y="10115900"/>
            <a:ext cx="35880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Co-create</a:t>
            </a:r>
            <a:endParaRPr sz="60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654" name="Google Shape;654;p70"/>
          <p:cNvSpPr txBox="1"/>
          <p:nvPr/>
        </p:nvSpPr>
        <p:spPr>
          <a:xfrm>
            <a:off x="403803" y="13084400"/>
            <a:ext cx="48309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Roboto"/>
              <a:buNone/>
            </a:pPr>
            <a:r>
              <a:rPr lang="en-US" sz="16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©2019 Impact360 Alliance. All rights reserved.</a:t>
            </a:r>
            <a:endParaRPr/>
          </a:p>
        </p:txBody>
      </p:sp>
      <p:pic>
        <p:nvPicPr>
          <p:cNvPr id="655" name="Google Shape;655;p70"/>
          <p:cNvPicPr preferRelativeResize="0"/>
          <p:nvPr/>
        </p:nvPicPr>
        <p:blipFill rotWithShape="1">
          <a:blip r:embed="rId5">
            <a:alphaModFix amt="40000"/>
          </a:blip>
          <a:srcRect t="44314" b="46786"/>
          <a:stretch/>
        </p:blipFill>
        <p:spPr>
          <a:xfrm>
            <a:off x="-381000" y="4190289"/>
            <a:ext cx="24536402" cy="15252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0" name="Google Shape;660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03863" y="8238189"/>
            <a:ext cx="1461587" cy="1020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61" name="Google Shape;661;p71"/>
          <p:cNvPicPr preferRelativeResize="0"/>
          <p:nvPr/>
        </p:nvPicPr>
        <p:blipFill rotWithShape="1">
          <a:blip r:embed="rId4">
            <a:alphaModFix/>
          </a:blip>
          <a:srcRect l="13911" t="21366" r="11733" b="21520"/>
          <a:stretch/>
        </p:blipFill>
        <p:spPr>
          <a:xfrm>
            <a:off x="1788200" y="3266700"/>
            <a:ext cx="19583749" cy="10506699"/>
          </a:xfrm>
          <a:prstGeom prst="rect">
            <a:avLst/>
          </a:prstGeom>
          <a:noFill/>
          <a:ln>
            <a:noFill/>
          </a:ln>
        </p:spPr>
      </p:pic>
      <p:sp>
        <p:nvSpPr>
          <p:cNvPr id="662" name="Google Shape;662;p71"/>
          <p:cNvSpPr txBox="1">
            <a:spLocks noGrp="1"/>
          </p:cNvSpPr>
          <p:nvPr>
            <p:ph type="body" idx="1"/>
          </p:nvPr>
        </p:nvSpPr>
        <p:spPr>
          <a:xfrm>
            <a:off x="1786349" y="660108"/>
            <a:ext cx="21491100" cy="131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Inclusive Problem Solving to Initiate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New Research Projects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7" name="Google Shape;667;p72" descr="impact360-logo-rgbmark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567019" y="120148"/>
            <a:ext cx="1751321" cy="1751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68" name="Google Shape;668;p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36195" y="11413564"/>
            <a:ext cx="2918623" cy="2193986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7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029831" y="11285528"/>
            <a:ext cx="2918618" cy="219398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817335" y="1586498"/>
            <a:ext cx="2918623" cy="2193986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7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361481" y="1388067"/>
            <a:ext cx="2918618" cy="2193983"/>
          </a:xfrm>
          <a:prstGeom prst="rect">
            <a:avLst/>
          </a:prstGeom>
          <a:noFill/>
          <a:ln>
            <a:noFill/>
          </a:ln>
        </p:spPr>
      </p:pic>
      <p:sp>
        <p:nvSpPr>
          <p:cNvPr id="672" name="Google Shape;672;p72"/>
          <p:cNvSpPr txBox="1"/>
          <p:nvPr/>
        </p:nvSpPr>
        <p:spPr>
          <a:xfrm>
            <a:off x="16750801" y="10523800"/>
            <a:ext cx="50919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Communicate</a:t>
            </a:r>
            <a:endParaRPr sz="60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673" name="Google Shape;673;p72"/>
          <p:cNvSpPr txBox="1"/>
          <p:nvPr/>
        </p:nvSpPr>
        <p:spPr>
          <a:xfrm>
            <a:off x="15687200" y="8651350"/>
            <a:ext cx="41460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Coordinate</a:t>
            </a:r>
            <a:endParaRPr sz="60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674" name="Google Shape;674;p72"/>
          <p:cNvSpPr txBox="1"/>
          <p:nvPr/>
        </p:nvSpPr>
        <p:spPr>
          <a:xfrm>
            <a:off x="14634949" y="6948325"/>
            <a:ext cx="38112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Cooperate</a:t>
            </a:r>
            <a:endParaRPr sz="60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675" name="Google Shape;675;p72"/>
          <p:cNvSpPr txBox="1"/>
          <p:nvPr/>
        </p:nvSpPr>
        <p:spPr>
          <a:xfrm>
            <a:off x="13506500" y="5163425"/>
            <a:ext cx="42582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Collaborate</a:t>
            </a:r>
            <a:endParaRPr sz="60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676" name="Google Shape;676;p72"/>
          <p:cNvSpPr txBox="1"/>
          <p:nvPr/>
        </p:nvSpPr>
        <p:spPr>
          <a:xfrm>
            <a:off x="12519096" y="3519575"/>
            <a:ext cx="36396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Co-create</a:t>
            </a:r>
            <a:endParaRPr sz="60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677" name="Google Shape;677;p72"/>
          <p:cNvSpPr txBox="1"/>
          <p:nvPr/>
        </p:nvSpPr>
        <p:spPr>
          <a:xfrm rot="-3526128">
            <a:off x="4106727" y="7220369"/>
            <a:ext cx="8079575" cy="1055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1">
                <a:solidFill>
                  <a:srgbClr val="4A4A4A"/>
                </a:solidFill>
                <a:latin typeface="Exo"/>
                <a:ea typeface="Exo"/>
                <a:cs typeface="Exo"/>
                <a:sym typeface="Exo"/>
              </a:rPr>
              <a:t>Convergence Pyramid</a:t>
            </a:r>
            <a:endParaRPr sz="6000" b="1" i="1">
              <a:solidFill>
                <a:srgbClr val="4A4A4A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678" name="Google Shape;678;p72"/>
          <p:cNvSpPr txBox="1"/>
          <p:nvPr/>
        </p:nvSpPr>
        <p:spPr>
          <a:xfrm>
            <a:off x="9731490" y="509300"/>
            <a:ext cx="60258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Converge</a:t>
            </a:r>
            <a:endParaRPr sz="60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</p:txBody>
      </p:sp>
      <p:cxnSp>
        <p:nvCxnSpPr>
          <p:cNvPr id="679" name="Google Shape;679;p72"/>
          <p:cNvCxnSpPr>
            <a:stCxn id="675" idx="3"/>
            <a:endCxn id="674" idx="3"/>
          </p:cNvCxnSpPr>
          <p:nvPr/>
        </p:nvCxnSpPr>
        <p:spPr>
          <a:xfrm>
            <a:off x="17764700" y="5691275"/>
            <a:ext cx="681300" cy="1785000"/>
          </a:xfrm>
          <a:prstGeom prst="curvedConnector3">
            <a:avLst>
              <a:gd name="adj1" fmla="val 134973"/>
            </a:avLst>
          </a:prstGeom>
          <a:noFill/>
          <a:ln w="76200" cap="flat" cmpd="sng">
            <a:solidFill>
              <a:schemeClr val="dk2"/>
            </a:solidFill>
            <a:prstDash val="solid"/>
            <a:round/>
            <a:headEnd type="triangle" w="med" len="med"/>
            <a:tailEnd type="none" w="med" len="med"/>
          </a:ln>
        </p:spPr>
      </p:cxnSp>
      <p:cxnSp>
        <p:nvCxnSpPr>
          <p:cNvPr id="680" name="Google Shape;680;p72"/>
          <p:cNvCxnSpPr>
            <a:stCxn id="674" idx="3"/>
            <a:endCxn id="673" idx="3"/>
          </p:cNvCxnSpPr>
          <p:nvPr/>
        </p:nvCxnSpPr>
        <p:spPr>
          <a:xfrm>
            <a:off x="18446149" y="7476175"/>
            <a:ext cx="1387200" cy="1703100"/>
          </a:xfrm>
          <a:prstGeom prst="curvedConnector3">
            <a:avLst>
              <a:gd name="adj1" fmla="val 117155"/>
            </a:avLst>
          </a:prstGeom>
          <a:noFill/>
          <a:ln w="76200" cap="flat" cmpd="sng">
            <a:solidFill>
              <a:schemeClr val="dk2"/>
            </a:solidFill>
            <a:prstDash val="solid"/>
            <a:round/>
            <a:headEnd type="triangle" w="med" len="med"/>
            <a:tailEnd type="none" w="med" len="med"/>
          </a:ln>
        </p:spPr>
      </p:cxnSp>
      <p:cxnSp>
        <p:nvCxnSpPr>
          <p:cNvPr id="681" name="Google Shape;681;p72"/>
          <p:cNvCxnSpPr>
            <a:stCxn id="673" idx="3"/>
            <a:endCxn id="672" idx="3"/>
          </p:cNvCxnSpPr>
          <p:nvPr/>
        </p:nvCxnSpPr>
        <p:spPr>
          <a:xfrm>
            <a:off x="19833200" y="9179200"/>
            <a:ext cx="2009400" cy="1872600"/>
          </a:xfrm>
          <a:prstGeom prst="curvedConnector3">
            <a:avLst>
              <a:gd name="adj1" fmla="val 88413"/>
            </a:avLst>
          </a:prstGeom>
          <a:noFill/>
          <a:ln w="76200" cap="flat" cmpd="sng">
            <a:solidFill>
              <a:schemeClr val="dk2"/>
            </a:solidFill>
            <a:prstDash val="solid"/>
            <a:round/>
            <a:headEnd type="triangle" w="med" len="med"/>
            <a:tailEnd type="none" w="med" len="med"/>
          </a:ln>
        </p:spPr>
      </p:cxnSp>
      <p:cxnSp>
        <p:nvCxnSpPr>
          <p:cNvPr id="682" name="Google Shape;682;p72"/>
          <p:cNvCxnSpPr>
            <a:stCxn id="676" idx="3"/>
            <a:endCxn id="675" idx="3"/>
          </p:cNvCxnSpPr>
          <p:nvPr/>
        </p:nvCxnSpPr>
        <p:spPr>
          <a:xfrm>
            <a:off x="16158696" y="4047425"/>
            <a:ext cx="1605900" cy="1644000"/>
          </a:xfrm>
          <a:prstGeom prst="curvedConnector3">
            <a:avLst>
              <a:gd name="adj1" fmla="val 114835"/>
            </a:avLst>
          </a:prstGeom>
          <a:noFill/>
          <a:ln w="76200" cap="flat" cmpd="sng">
            <a:solidFill>
              <a:schemeClr val="dk2"/>
            </a:solidFill>
            <a:prstDash val="solid"/>
            <a:round/>
            <a:headEnd type="triangle" w="med" len="med"/>
            <a:tailEnd type="none" w="med" len="med"/>
          </a:ln>
        </p:spPr>
      </p:cxnSp>
      <p:pic>
        <p:nvPicPr>
          <p:cNvPr id="683" name="Google Shape;683;p7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30096" y="2634597"/>
            <a:ext cx="14470922" cy="10171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4" name="Google Shape;684;p7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320400" y="10591884"/>
            <a:ext cx="2368403" cy="1256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685" name="Google Shape;685;p7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320400" y="8822607"/>
            <a:ext cx="2368403" cy="1256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686" name="Google Shape;686;p7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320400" y="6989490"/>
            <a:ext cx="2368403" cy="1256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687" name="Google Shape;687;p7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320400" y="5232582"/>
            <a:ext cx="2368403" cy="1256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688" name="Google Shape;688;p7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320400" y="3551875"/>
            <a:ext cx="2368403" cy="1256918"/>
          </a:xfrm>
          <a:prstGeom prst="rect">
            <a:avLst/>
          </a:prstGeom>
          <a:noFill/>
          <a:ln>
            <a:noFill/>
          </a:ln>
        </p:spPr>
      </p:pic>
      <p:sp>
        <p:nvSpPr>
          <p:cNvPr id="689" name="Google Shape;689;p72"/>
          <p:cNvSpPr/>
          <p:nvPr/>
        </p:nvSpPr>
        <p:spPr>
          <a:xfrm rot="-1009213">
            <a:off x="11493081" y="9832939"/>
            <a:ext cx="176271" cy="1028587"/>
          </a:xfrm>
          <a:custGeom>
            <a:avLst/>
            <a:gdLst/>
            <a:ahLst/>
            <a:cxnLst/>
            <a:rect l="l" t="t" r="r" b="b"/>
            <a:pathLst>
              <a:path w="33068" h="58660" extrusionOk="0">
                <a:moveTo>
                  <a:pt x="9489" y="58660"/>
                </a:moveTo>
                <a:cubicBezTo>
                  <a:pt x="12365" y="55928"/>
                  <a:pt x="22860" y="47301"/>
                  <a:pt x="26742" y="42269"/>
                </a:cubicBezTo>
                <a:cubicBezTo>
                  <a:pt x="30624" y="37237"/>
                  <a:pt x="33355" y="34505"/>
                  <a:pt x="32780" y="28467"/>
                </a:cubicBezTo>
                <a:cubicBezTo>
                  <a:pt x="32205" y="22429"/>
                  <a:pt x="28754" y="10784"/>
                  <a:pt x="23291" y="6039"/>
                </a:cubicBezTo>
                <a:cubicBezTo>
                  <a:pt x="17828" y="1295"/>
                  <a:pt x="3882" y="1007"/>
                  <a:pt x="0" y="0"/>
                </a:cubicBezTo>
              </a:path>
            </a:pathLst>
          </a:custGeom>
          <a:noFill/>
          <a:ln w="28575" cap="flat" cmpd="sng">
            <a:solidFill>
              <a:srgbClr val="134F5C"/>
            </a:solidFill>
            <a:prstDash val="solid"/>
            <a:round/>
            <a:headEnd type="none" w="med" len="med"/>
            <a:tailEnd type="triangle" w="med" len="med"/>
          </a:ln>
        </p:spPr>
      </p:sp>
      <p:sp>
        <p:nvSpPr>
          <p:cNvPr id="690" name="Google Shape;690;p72"/>
          <p:cNvSpPr/>
          <p:nvPr/>
        </p:nvSpPr>
        <p:spPr>
          <a:xfrm rot="-1009213">
            <a:off x="11453631" y="8019089"/>
            <a:ext cx="176271" cy="1028587"/>
          </a:xfrm>
          <a:custGeom>
            <a:avLst/>
            <a:gdLst/>
            <a:ahLst/>
            <a:cxnLst/>
            <a:rect l="l" t="t" r="r" b="b"/>
            <a:pathLst>
              <a:path w="33068" h="58660" extrusionOk="0">
                <a:moveTo>
                  <a:pt x="9489" y="58660"/>
                </a:moveTo>
                <a:cubicBezTo>
                  <a:pt x="12365" y="55928"/>
                  <a:pt x="22860" y="47301"/>
                  <a:pt x="26742" y="42269"/>
                </a:cubicBezTo>
                <a:cubicBezTo>
                  <a:pt x="30624" y="37237"/>
                  <a:pt x="33355" y="34505"/>
                  <a:pt x="32780" y="28467"/>
                </a:cubicBezTo>
                <a:cubicBezTo>
                  <a:pt x="32205" y="22429"/>
                  <a:pt x="28754" y="10784"/>
                  <a:pt x="23291" y="6039"/>
                </a:cubicBezTo>
                <a:cubicBezTo>
                  <a:pt x="17828" y="1295"/>
                  <a:pt x="3882" y="1007"/>
                  <a:pt x="0" y="0"/>
                </a:cubicBezTo>
              </a:path>
            </a:pathLst>
          </a:custGeom>
          <a:noFill/>
          <a:ln w="28575" cap="flat" cmpd="sng">
            <a:solidFill>
              <a:srgbClr val="134F5C"/>
            </a:solidFill>
            <a:prstDash val="solid"/>
            <a:round/>
            <a:headEnd type="none" w="med" len="med"/>
            <a:tailEnd type="triangle" w="med" len="med"/>
          </a:ln>
        </p:spPr>
      </p:sp>
      <p:sp>
        <p:nvSpPr>
          <p:cNvPr id="691" name="Google Shape;691;p72"/>
          <p:cNvSpPr/>
          <p:nvPr/>
        </p:nvSpPr>
        <p:spPr>
          <a:xfrm rot="-1009213">
            <a:off x="11493081" y="6191439"/>
            <a:ext cx="176271" cy="1028587"/>
          </a:xfrm>
          <a:custGeom>
            <a:avLst/>
            <a:gdLst/>
            <a:ahLst/>
            <a:cxnLst/>
            <a:rect l="l" t="t" r="r" b="b"/>
            <a:pathLst>
              <a:path w="33068" h="58660" extrusionOk="0">
                <a:moveTo>
                  <a:pt x="9489" y="58660"/>
                </a:moveTo>
                <a:cubicBezTo>
                  <a:pt x="12365" y="55928"/>
                  <a:pt x="22860" y="47301"/>
                  <a:pt x="26742" y="42269"/>
                </a:cubicBezTo>
                <a:cubicBezTo>
                  <a:pt x="30624" y="37237"/>
                  <a:pt x="33355" y="34505"/>
                  <a:pt x="32780" y="28467"/>
                </a:cubicBezTo>
                <a:cubicBezTo>
                  <a:pt x="32205" y="22429"/>
                  <a:pt x="28754" y="10784"/>
                  <a:pt x="23291" y="6039"/>
                </a:cubicBezTo>
                <a:cubicBezTo>
                  <a:pt x="17828" y="1295"/>
                  <a:pt x="3882" y="1007"/>
                  <a:pt x="0" y="0"/>
                </a:cubicBezTo>
              </a:path>
            </a:pathLst>
          </a:custGeom>
          <a:noFill/>
          <a:ln w="28575" cap="flat" cmpd="sng">
            <a:solidFill>
              <a:srgbClr val="134F5C"/>
            </a:solidFill>
            <a:prstDash val="solid"/>
            <a:round/>
            <a:headEnd type="none" w="med" len="med"/>
            <a:tailEnd type="triangle" w="med" len="med"/>
          </a:ln>
        </p:spPr>
      </p:sp>
      <p:sp>
        <p:nvSpPr>
          <p:cNvPr id="692" name="Google Shape;692;p72"/>
          <p:cNvSpPr/>
          <p:nvPr/>
        </p:nvSpPr>
        <p:spPr>
          <a:xfrm rot="-1009213">
            <a:off x="11517656" y="4469901"/>
            <a:ext cx="176271" cy="1028587"/>
          </a:xfrm>
          <a:custGeom>
            <a:avLst/>
            <a:gdLst/>
            <a:ahLst/>
            <a:cxnLst/>
            <a:rect l="l" t="t" r="r" b="b"/>
            <a:pathLst>
              <a:path w="33068" h="58660" extrusionOk="0">
                <a:moveTo>
                  <a:pt x="9489" y="58660"/>
                </a:moveTo>
                <a:cubicBezTo>
                  <a:pt x="12365" y="55928"/>
                  <a:pt x="22860" y="47301"/>
                  <a:pt x="26742" y="42269"/>
                </a:cubicBezTo>
                <a:cubicBezTo>
                  <a:pt x="30624" y="37237"/>
                  <a:pt x="33355" y="34505"/>
                  <a:pt x="32780" y="28467"/>
                </a:cubicBezTo>
                <a:cubicBezTo>
                  <a:pt x="32205" y="22429"/>
                  <a:pt x="28754" y="10784"/>
                  <a:pt x="23291" y="6039"/>
                </a:cubicBezTo>
                <a:cubicBezTo>
                  <a:pt x="17828" y="1295"/>
                  <a:pt x="3882" y="1007"/>
                  <a:pt x="0" y="0"/>
                </a:cubicBezTo>
              </a:path>
            </a:pathLst>
          </a:custGeom>
          <a:noFill/>
          <a:ln w="28575" cap="flat" cmpd="sng">
            <a:solidFill>
              <a:srgbClr val="134F5C"/>
            </a:solidFill>
            <a:prstDash val="solid"/>
            <a:round/>
            <a:headEnd type="none" w="med" len="med"/>
            <a:tailEnd type="triangle" w="med" len="med"/>
          </a:ln>
        </p:spPr>
      </p:sp>
      <p:sp>
        <p:nvSpPr>
          <p:cNvPr id="693" name="Google Shape;693;p72"/>
          <p:cNvSpPr txBox="1">
            <a:spLocks noGrp="1"/>
          </p:cNvSpPr>
          <p:nvPr>
            <p:ph type="body" idx="1"/>
          </p:nvPr>
        </p:nvSpPr>
        <p:spPr>
          <a:xfrm>
            <a:off x="1417275" y="1162875"/>
            <a:ext cx="7447200" cy="13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25" rIns="91400" bIns="457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6100"/>
              <a:buFont typeface="Exo"/>
              <a:buNone/>
            </a:pPr>
            <a:r>
              <a:rPr lang="en-US" sz="6100"/>
              <a:t>Translation and Knowledge Transfer is Not Enough</a:t>
            </a:r>
            <a:endParaRPr sz="6100"/>
          </a:p>
        </p:txBody>
      </p:sp>
      <p:pic>
        <p:nvPicPr>
          <p:cNvPr id="694" name="Google Shape;694;p72"/>
          <p:cNvPicPr preferRelativeResize="0"/>
          <p:nvPr/>
        </p:nvPicPr>
        <p:blipFill>
          <a:blip r:embed="rId8">
            <a:alphaModFix amt="19000"/>
          </a:blip>
          <a:stretch>
            <a:fillRect/>
          </a:stretch>
        </p:blipFill>
        <p:spPr>
          <a:xfrm>
            <a:off x="9798306" y="7192663"/>
            <a:ext cx="3334506" cy="1055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63700" y="3729941"/>
            <a:ext cx="9243096" cy="69044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162644" y="3002001"/>
            <a:ext cx="9243081" cy="690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37" descr="impact360-logo-rgbmark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567019" y="120148"/>
            <a:ext cx="1751321" cy="1751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685475" y="875462"/>
            <a:ext cx="2292255" cy="2268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9875465" y="10183967"/>
            <a:ext cx="2292255" cy="2268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3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054893" y="875462"/>
            <a:ext cx="2292255" cy="2268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3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1320274" y="875462"/>
            <a:ext cx="2292255" cy="2268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3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1476061" y="10183967"/>
            <a:ext cx="2292255" cy="2268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3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5721611" y="10229349"/>
            <a:ext cx="2200558" cy="2177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3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257505" y="944650"/>
            <a:ext cx="2152410" cy="213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37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5572796" y="944662"/>
            <a:ext cx="2152412" cy="2130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37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884290" y="10302568"/>
            <a:ext cx="2052592" cy="2031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37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7230510" y="10183967"/>
            <a:ext cx="2292255" cy="22687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9" name="Google Shape;699;p73" descr="impact360-logo-rgbmark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567019" y="120148"/>
            <a:ext cx="1751321" cy="1751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700" name="Google Shape;700;p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36195" y="11413564"/>
            <a:ext cx="2918623" cy="2193986"/>
          </a:xfrm>
          <a:prstGeom prst="rect">
            <a:avLst/>
          </a:prstGeom>
          <a:noFill/>
          <a:ln>
            <a:noFill/>
          </a:ln>
        </p:spPr>
      </p:pic>
      <p:pic>
        <p:nvPicPr>
          <p:cNvPr id="701" name="Google Shape;701;p7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029831" y="11285528"/>
            <a:ext cx="2918618" cy="2193983"/>
          </a:xfrm>
          <a:prstGeom prst="rect">
            <a:avLst/>
          </a:prstGeom>
          <a:noFill/>
          <a:ln>
            <a:noFill/>
          </a:ln>
        </p:spPr>
      </p:pic>
      <p:pic>
        <p:nvPicPr>
          <p:cNvPr id="702" name="Google Shape;702;p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817335" y="1586498"/>
            <a:ext cx="2918623" cy="2193986"/>
          </a:xfrm>
          <a:prstGeom prst="rect">
            <a:avLst/>
          </a:prstGeom>
          <a:noFill/>
          <a:ln>
            <a:noFill/>
          </a:ln>
        </p:spPr>
      </p:pic>
      <p:pic>
        <p:nvPicPr>
          <p:cNvPr id="703" name="Google Shape;703;p7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361481" y="1388067"/>
            <a:ext cx="2918618" cy="2193983"/>
          </a:xfrm>
          <a:prstGeom prst="rect">
            <a:avLst/>
          </a:prstGeom>
          <a:noFill/>
          <a:ln>
            <a:noFill/>
          </a:ln>
        </p:spPr>
      </p:pic>
      <p:sp>
        <p:nvSpPr>
          <p:cNvPr id="704" name="Google Shape;704;p73"/>
          <p:cNvSpPr txBox="1"/>
          <p:nvPr/>
        </p:nvSpPr>
        <p:spPr>
          <a:xfrm>
            <a:off x="16750801" y="10523800"/>
            <a:ext cx="50919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Communicate</a:t>
            </a:r>
            <a:endParaRPr sz="60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705" name="Google Shape;705;p73"/>
          <p:cNvSpPr txBox="1"/>
          <p:nvPr/>
        </p:nvSpPr>
        <p:spPr>
          <a:xfrm>
            <a:off x="15687200" y="8651350"/>
            <a:ext cx="41460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Coordinate</a:t>
            </a:r>
            <a:endParaRPr sz="60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706" name="Google Shape;706;p73"/>
          <p:cNvSpPr txBox="1"/>
          <p:nvPr/>
        </p:nvSpPr>
        <p:spPr>
          <a:xfrm>
            <a:off x="14634949" y="6948325"/>
            <a:ext cx="38112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Cooperate</a:t>
            </a:r>
            <a:endParaRPr sz="60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707" name="Google Shape;707;p73"/>
          <p:cNvSpPr txBox="1"/>
          <p:nvPr/>
        </p:nvSpPr>
        <p:spPr>
          <a:xfrm>
            <a:off x="13506500" y="5163425"/>
            <a:ext cx="42582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Collaborate</a:t>
            </a:r>
            <a:endParaRPr sz="60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708" name="Google Shape;708;p73"/>
          <p:cNvSpPr txBox="1"/>
          <p:nvPr/>
        </p:nvSpPr>
        <p:spPr>
          <a:xfrm>
            <a:off x="12519096" y="3519575"/>
            <a:ext cx="36396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Co-create</a:t>
            </a:r>
            <a:endParaRPr sz="60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709" name="Google Shape;709;p73"/>
          <p:cNvSpPr txBox="1"/>
          <p:nvPr/>
        </p:nvSpPr>
        <p:spPr>
          <a:xfrm rot="-3526128">
            <a:off x="4106727" y="7220369"/>
            <a:ext cx="8079575" cy="1055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1">
                <a:solidFill>
                  <a:srgbClr val="4A4A4A"/>
                </a:solidFill>
                <a:latin typeface="Exo"/>
                <a:ea typeface="Exo"/>
                <a:cs typeface="Exo"/>
                <a:sym typeface="Exo"/>
              </a:rPr>
              <a:t>Convergence Pyramid</a:t>
            </a:r>
            <a:endParaRPr sz="6000" b="1" i="1">
              <a:solidFill>
                <a:srgbClr val="4A4A4A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710" name="Google Shape;710;p73"/>
          <p:cNvSpPr txBox="1"/>
          <p:nvPr/>
        </p:nvSpPr>
        <p:spPr>
          <a:xfrm>
            <a:off x="9731490" y="509300"/>
            <a:ext cx="60258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Converge</a:t>
            </a:r>
            <a:endParaRPr sz="60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</p:txBody>
      </p:sp>
      <p:cxnSp>
        <p:nvCxnSpPr>
          <p:cNvPr id="711" name="Google Shape;711;p73"/>
          <p:cNvCxnSpPr>
            <a:stCxn id="707" idx="3"/>
            <a:endCxn id="706" idx="3"/>
          </p:cNvCxnSpPr>
          <p:nvPr/>
        </p:nvCxnSpPr>
        <p:spPr>
          <a:xfrm>
            <a:off x="17764700" y="5691275"/>
            <a:ext cx="681300" cy="1785000"/>
          </a:xfrm>
          <a:prstGeom prst="curvedConnector3">
            <a:avLst>
              <a:gd name="adj1" fmla="val 134973"/>
            </a:avLst>
          </a:prstGeom>
          <a:noFill/>
          <a:ln w="76200" cap="flat" cmpd="sng">
            <a:solidFill>
              <a:schemeClr val="dk2"/>
            </a:solidFill>
            <a:prstDash val="solid"/>
            <a:round/>
            <a:headEnd type="triangle" w="med" len="med"/>
            <a:tailEnd type="none" w="med" len="med"/>
          </a:ln>
        </p:spPr>
      </p:cxnSp>
      <p:cxnSp>
        <p:nvCxnSpPr>
          <p:cNvPr id="712" name="Google Shape;712;p73"/>
          <p:cNvCxnSpPr>
            <a:stCxn id="706" idx="3"/>
            <a:endCxn id="705" idx="3"/>
          </p:cNvCxnSpPr>
          <p:nvPr/>
        </p:nvCxnSpPr>
        <p:spPr>
          <a:xfrm>
            <a:off x="18446149" y="7476175"/>
            <a:ext cx="1387200" cy="1703100"/>
          </a:xfrm>
          <a:prstGeom prst="curvedConnector3">
            <a:avLst>
              <a:gd name="adj1" fmla="val 117155"/>
            </a:avLst>
          </a:prstGeom>
          <a:noFill/>
          <a:ln w="76200" cap="flat" cmpd="sng">
            <a:solidFill>
              <a:schemeClr val="dk2"/>
            </a:solidFill>
            <a:prstDash val="solid"/>
            <a:round/>
            <a:headEnd type="triangle" w="med" len="med"/>
            <a:tailEnd type="none" w="med" len="med"/>
          </a:ln>
        </p:spPr>
      </p:cxnSp>
      <p:cxnSp>
        <p:nvCxnSpPr>
          <p:cNvPr id="713" name="Google Shape;713;p73"/>
          <p:cNvCxnSpPr>
            <a:stCxn id="705" idx="3"/>
            <a:endCxn id="704" idx="3"/>
          </p:cNvCxnSpPr>
          <p:nvPr/>
        </p:nvCxnSpPr>
        <p:spPr>
          <a:xfrm>
            <a:off x="19833200" y="9179200"/>
            <a:ext cx="2009400" cy="1872600"/>
          </a:xfrm>
          <a:prstGeom prst="curvedConnector3">
            <a:avLst>
              <a:gd name="adj1" fmla="val 88413"/>
            </a:avLst>
          </a:prstGeom>
          <a:noFill/>
          <a:ln w="76200" cap="flat" cmpd="sng">
            <a:solidFill>
              <a:schemeClr val="dk2"/>
            </a:solidFill>
            <a:prstDash val="solid"/>
            <a:round/>
            <a:headEnd type="triangle" w="med" len="med"/>
            <a:tailEnd type="none" w="med" len="med"/>
          </a:ln>
        </p:spPr>
      </p:cxnSp>
      <p:cxnSp>
        <p:nvCxnSpPr>
          <p:cNvPr id="714" name="Google Shape;714;p73"/>
          <p:cNvCxnSpPr>
            <a:stCxn id="708" idx="3"/>
            <a:endCxn id="707" idx="3"/>
          </p:cNvCxnSpPr>
          <p:nvPr/>
        </p:nvCxnSpPr>
        <p:spPr>
          <a:xfrm>
            <a:off x="16158696" y="4047425"/>
            <a:ext cx="1605900" cy="1644000"/>
          </a:xfrm>
          <a:prstGeom prst="curvedConnector3">
            <a:avLst>
              <a:gd name="adj1" fmla="val 114835"/>
            </a:avLst>
          </a:prstGeom>
          <a:noFill/>
          <a:ln w="76200" cap="flat" cmpd="sng">
            <a:solidFill>
              <a:schemeClr val="dk2"/>
            </a:solidFill>
            <a:prstDash val="solid"/>
            <a:round/>
            <a:headEnd type="triangle" w="med" len="med"/>
            <a:tailEnd type="none" w="med" len="med"/>
          </a:ln>
        </p:spPr>
      </p:cxnSp>
      <p:pic>
        <p:nvPicPr>
          <p:cNvPr id="715" name="Google Shape;715;p7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30096" y="2634597"/>
            <a:ext cx="14470922" cy="10171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6" name="Google Shape;716;p7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320400" y="10591884"/>
            <a:ext cx="2368403" cy="1256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" name="Google Shape;717;p7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320400" y="8822607"/>
            <a:ext cx="2368403" cy="1256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718" name="Google Shape;718;p7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320400" y="6989490"/>
            <a:ext cx="2368403" cy="1256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719" name="Google Shape;719;p7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320400" y="5232582"/>
            <a:ext cx="2368403" cy="1256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720" name="Google Shape;720;p7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320400" y="3551875"/>
            <a:ext cx="2368403" cy="1256918"/>
          </a:xfrm>
          <a:prstGeom prst="rect">
            <a:avLst/>
          </a:prstGeom>
          <a:noFill/>
          <a:ln>
            <a:noFill/>
          </a:ln>
        </p:spPr>
      </p:pic>
      <p:sp>
        <p:nvSpPr>
          <p:cNvPr id="721" name="Google Shape;721;p73"/>
          <p:cNvSpPr/>
          <p:nvPr/>
        </p:nvSpPr>
        <p:spPr>
          <a:xfrm rot="-1009213">
            <a:off x="11493081" y="9832939"/>
            <a:ext cx="176271" cy="1028587"/>
          </a:xfrm>
          <a:custGeom>
            <a:avLst/>
            <a:gdLst/>
            <a:ahLst/>
            <a:cxnLst/>
            <a:rect l="l" t="t" r="r" b="b"/>
            <a:pathLst>
              <a:path w="33068" h="58660" extrusionOk="0">
                <a:moveTo>
                  <a:pt x="9489" y="58660"/>
                </a:moveTo>
                <a:cubicBezTo>
                  <a:pt x="12365" y="55928"/>
                  <a:pt x="22860" y="47301"/>
                  <a:pt x="26742" y="42269"/>
                </a:cubicBezTo>
                <a:cubicBezTo>
                  <a:pt x="30624" y="37237"/>
                  <a:pt x="33355" y="34505"/>
                  <a:pt x="32780" y="28467"/>
                </a:cubicBezTo>
                <a:cubicBezTo>
                  <a:pt x="32205" y="22429"/>
                  <a:pt x="28754" y="10784"/>
                  <a:pt x="23291" y="6039"/>
                </a:cubicBezTo>
                <a:cubicBezTo>
                  <a:pt x="17828" y="1295"/>
                  <a:pt x="3882" y="1007"/>
                  <a:pt x="0" y="0"/>
                </a:cubicBezTo>
              </a:path>
            </a:pathLst>
          </a:custGeom>
          <a:noFill/>
          <a:ln w="28575" cap="flat" cmpd="sng">
            <a:solidFill>
              <a:srgbClr val="134F5C"/>
            </a:solidFill>
            <a:prstDash val="solid"/>
            <a:round/>
            <a:headEnd type="none" w="med" len="med"/>
            <a:tailEnd type="triangle" w="med" len="med"/>
          </a:ln>
        </p:spPr>
      </p:sp>
      <p:sp>
        <p:nvSpPr>
          <p:cNvPr id="722" name="Google Shape;722;p73"/>
          <p:cNvSpPr/>
          <p:nvPr/>
        </p:nvSpPr>
        <p:spPr>
          <a:xfrm rot="-1009213">
            <a:off x="11453631" y="8019089"/>
            <a:ext cx="176271" cy="1028587"/>
          </a:xfrm>
          <a:custGeom>
            <a:avLst/>
            <a:gdLst/>
            <a:ahLst/>
            <a:cxnLst/>
            <a:rect l="l" t="t" r="r" b="b"/>
            <a:pathLst>
              <a:path w="33068" h="58660" extrusionOk="0">
                <a:moveTo>
                  <a:pt x="9489" y="58660"/>
                </a:moveTo>
                <a:cubicBezTo>
                  <a:pt x="12365" y="55928"/>
                  <a:pt x="22860" y="47301"/>
                  <a:pt x="26742" y="42269"/>
                </a:cubicBezTo>
                <a:cubicBezTo>
                  <a:pt x="30624" y="37237"/>
                  <a:pt x="33355" y="34505"/>
                  <a:pt x="32780" y="28467"/>
                </a:cubicBezTo>
                <a:cubicBezTo>
                  <a:pt x="32205" y="22429"/>
                  <a:pt x="28754" y="10784"/>
                  <a:pt x="23291" y="6039"/>
                </a:cubicBezTo>
                <a:cubicBezTo>
                  <a:pt x="17828" y="1295"/>
                  <a:pt x="3882" y="1007"/>
                  <a:pt x="0" y="0"/>
                </a:cubicBezTo>
              </a:path>
            </a:pathLst>
          </a:custGeom>
          <a:noFill/>
          <a:ln w="28575" cap="flat" cmpd="sng">
            <a:solidFill>
              <a:srgbClr val="134F5C"/>
            </a:solidFill>
            <a:prstDash val="solid"/>
            <a:round/>
            <a:headEnd type="none" w="med" len="med"/>
            <a:tailEnd type="triangle" w="med" len="med"/>
          </a:ln>
        </p:spPr>
      </p:sp>
      <p:sp>
        <p:nvSpPr>
          <p:cNvPr id="723" name="Google Shape;723;p73"/>
          <p:cNvSpPr/>
          <p:nvPr/>
        </p:nvSpPr>
        <p:spPr>
          <a:xfrm rot="-1009213">
            <a:off x="11493081" y="6191439"/>
            <a:ext cx="176271" cy="1028587"/>
          </a:xfrm>
          <a:custGeom>
            <a:avLst/>
            <a:gdLst/>
            <a:ahLst/>
            <a:cxnLst/>
            <a:rect l="l" t="t" r="r" b="b"/>
            <a:pathLst>
              <a:path w="33068" h="58660" extrusionOk="0">
                <a:moveTo>
                  <a:pt x="9489" y="58660"/>
                </a:moveTo>
                <a:cubicBezTo>
                  <a:pt x="12365" y="55928"/>
                  <a:pt x="22860" y="47301"/>
                  <a:pt x="26742" y="42269"/>
                </a:cubicBezTo>
                <a:cubicBezTo>
                  <a:pt x="30624" y="37237"/>
                  <a:pt x="33355" y="34505"/>
                  <a:pt x="32780" y="28467"/>
                </a:cubicBezTo>
                <a:cubicBezTo>
                  <a:pt x="32205" y="22429"/>
                  <a:pt x="28754" y="10784"/>
                  <a:pt x="23291" y="6039"/>
                </a:cubicBezTo>
                <a:cubicBezTo>
                  <a:pt x="17828" y="1295"/>
                  <a:pt x="3882" y="1007"/>
                  <a:pt x="0" y="0"/>
                </a:cubicBezTo>
              </a:path>
            </a:pathLst>
          </a:custGeom>
          <a:noFill/>
          <a:ln w="28575" cap="flat" cmpd="sng">
            <a:solidFill>
              <a:srgbClr val="134F5C"/>
            </a:solidFill>
            <a:prstDash val="solid"/>
            <a:round/>
            <a:headEnd type="none" w="med" len="med"/>
            <a:tailEnd type="triangle" w="med" len="med"/>
          </a:ln>
        </p:spPr>
      </p:sp>
      <p:sp>
        <p:nvSpPr>
          <p:cNvPr id="724" name="Google Shape;724;p73"/>
          <p:cNvSpPr/>
          <p:nvPr/>
        </p:nvSpPr>
        <p:spPr>
          <a:xfrm rot="-1009213">
            <a:off x="11517656" y="4469901"/>
            <a:ext cx="176271" cy="1028587"/>
          </a:xfrm>
          <a:custGeom>
            <a:avLst/>
            <a:gdLst/>
            <a:ahLst/>
            <a:cxnLst/>
            <a:rect l="l" t="t" r="r" b="b"/>
            <a:pathLst>
              <a:path w="33068" h="58660" extrusionOk="0">
                <a:moveTo>
                  <a:pt x="9489" y="58660"/>
                </a:moveTo>
                <a:cubicBezTo>
                  <a:pt x="12365" y="55928"/>
                  <a:pt x="22860" y="47301"/>
                  <a:pt x="26742" y="42269"/>
                </a:cubicBezTo>
                <a:cubicBezTo>
                  <a:pt x="30624" y="37237"/>
                  <a:pt x="33355" y="34505"/>
                  <a:pt x="32780" y="28467"/>
                </a:cubicBezTo>
                <a:cubicBezTo>
                  <a:pt x="32205" y="22429"/>
                  <a:pt x="28754" y="10784"/>
                  <a:pt x="23291" y="6039"/>
                </a:cubicBezTo>
                <a:cubicBezTo>
                  <a:pt x="17828" y="1295"/>
                  <a:pt x="3882" y="1007"/>
                  <a:pt x="0" y="0"/>
                </a:cubicBezTo>
              </a:path>
            </a:pathLst>
          </a:custGeom>
          <a:noFill/>
          <a:ln w="28575" cap="flat" cmpd="sng">
            <a:solidFill>
              <a:srgbClr val="134F5C"/>
            </a:solidFill>
            <a:prstDash val="solid"/>
            <a:round/>
            <a:headEnd type="none" w="med" len="med"/>
            <a:tailEnd type="triangle" w="med" len="med"/>
          </a:ln>
        </p:spPr>
      </p:sp>
      <p:sp>
        <p:nvSpPr>
          <p:cNvPr id="725" name="Google Shape;725;p73"/>
          <p:cNvSpPr txBox="1">
            <a:spLocks noGrp="1"/>
          </p:cNvSpPr>
          <p:nvPr>
            <p:ph type="body" idx="1"/>
          </p:nvPr>
        </p:nvSpPr>
        <p:spPr>
          <a:xfrm>
            <a:off x="1417275" y="1162875"/>
            <a:ext cx="7447200" cy="13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25" rIns="91400" bIns="457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6100"/>
              <a:buFont typeface="Exo"/>
              <a:buNone/>
            </a:pPr>
            <a:r>
              <a:rPr lang="en-US" sz="6100"/>
              <a:t>Translation and Knowledge Transfer is Not Enough</a:t>
            </a:r>
            <a:endParaRPr sz="6100"/>
          </a:p>
        </p:txBody>
      </p:sp>
      <p:sp>
        <p:nvSpPr>
          <p:cNvPr id="726" name="Google Shape;726;p73"/>
          <p:cNvSpPr/>
          <p:nvPr/>
        </p:nvSpPr>
        <p:spPr>
          <a:xfrm rot="-120700">
            <a:off x="7305023" y="2638861"/>
            <a:ext cx="12466175" cy="4030515"/>
          </a:xfrm>
          <a:custGeom>
            <a:avLst/>
            <a:gdLst/>
            <a:ahLst/>
            <a:cxnLst/>
            <a:rect l="l" t="t" r="r" b="b"/>
            <a:pathLst>
              <a:path w="227324" h="44269" extrusionOk="0">
                <a:moveTo>
                  <a:pt x="103871" y="6588"/>
                </a:moveTo>
                <a:cubicBezTo>
                  <a:pt x="79734" y="3139"/>
                  <a:pt x="54158" y="-3818"/>
                  <a:pt x="30804" y="3189"/>
                </a:cubicBezTo>
                <a:cubicBezTo>
                  <a:pt x="22069" y="5810"/>
                  <a:pt x="13754" y="10026"/>
                  <a:pt x="6165" y="15084"/>
                </a:cubicBezTo>
                <a:cubicBezTo>
                  <a:pt x="4466" y="16217"/>
                  <a:pt x="1980" y="16655"/>
                  <a:pt x="1067" y="18482"/>
                </a:cubicBezTo>
                <a:cubicBezTo>
                  <a:pt x="-599" y="21814"/>
                  <a:pt x="132" y="26893"/>
                  <a:pt x="2766" y="29527"/>
                </a:cubicBezTo>
                <a:cubicBezTo>
                  <a:pt x="15143" y="41908"/>
                  <a:pt x="37087" y="38024"/>
                  <a:pt x="54593" y="38024"/>
                </a:cubicBezTo>
                <a:cubicBezTo>
                  <a:pt x="79555" y="38024"/>
                  <a:pt x="104499" y="40014"/>
                  <a:pt x="129359" y="42272"/>
                </a:cubicBezTo>
                <a:cubicBezTo>
                  <a:pt x="149950" y="44143"/>
                  <a:pt x="170705" y="43121"/>
                  <a:pt x="191381" y="43121"/>
                </a:cubicBezTo>
                <a:cubicBezTo>
                  <a:pt x="203160" y="43121"/>
                  <a:pt x="220952" y="47712"/>
                  <a:pt x="226215" y="37174"/>
                </a:cubicBezTo>
                <a:cubicBezTo>
                  <a:pt x="233074" y="23441"/>
                  <a:pt x="201175" y="17957"/>
                  <a:pt x="186283" y="14234"/>
                </a:cubicBezTo>
                <a:cubicBezTo>
                  <a:pt x="170015" y="10167"/>
                  <a:pt x="152757" y="12356"/>
                  <a:pt x="136156" y="9986"/>
                </a:cubicBezTo>
                <a:cubicBezTo>
                  <a:pt x="120695" y="7779"/>
                  <a:pt x="105044" y="6588"/>
                  <a:pt x="89427" y="6588"/>
                </a:cubicBezTo>
              </a:path>
            </a:pathLst>
          </a:custGeom>
          <a:noFill/>
          <a:ln w="76200" cap="flat" cmpd="sng">
            <a:solidFill>
              <a:srgbClr val="5E5E5E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727" name="Google Shape;727;p73"/>
          <p:cNvPicPr preferRelativeResize="0"/>
          <p:nvPr/>
        </p:nvPicPr>
        <p:blipFill>
          <a:blip r:embed="rId8">
            <a:alphaModFix amt="19000"/>
          </a:blip>
          <a:stretch>
            <a:fillRect/>
          </a:stretch>
        </p:blipFill>
        <p:spPr>
          <a:xfrm>
            <a:off x="9798306" y="7192663"/>
            <a:ext cx="3334506" cy="1055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74"/>
          <p:cNvSpPr txBox="1">
            <a:spLocks noGrp="1"/>
          </p:cNvSpPr>
          <p:nvPr>
            <p:ph type="sldNum" idx="12"/>
          </p:nvPr>
        </p:nvSpPr>
        <p:spPr>
          <a:xfrm>
            <a:off x="23612920" y="13055600"/>
            <a:ext cx="371100" cy="4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1800"/>
              <a:buFont typeface="Roboto"/>
              <a:buNone/>
            </a:pPr>
            <a:fld id="{00000000-1234-1234-1234-123412341234}" type="slidenum">
              <a:rPr lang="en-US"/>
              <a:t>41</a:t>
            </a:fld>
            <a:endParaRPr/>
          </a:p>
        </p:txBody>
      </p:sp>
      <p:grpSp>
        <p:nvGrpSpPr>
          <p:cNvPr id="733" name="Google Shape;733;p74"/>
          <p:cNvGrpSpPr/>
          <p:nvPr/>
        </p:nvGrpSpPr>
        <p:grpSpPr>
          <a:xfrm>
            <a:off x="4620520" y="3819525"/>
            <a:ext cx="15142960" cy="8626476"/>
            <a:chOff x="1318113" y="3819525"/>
            <a:chExt cx="15142960" cy="8626476"/>
          </a:xfrm>
        </p:grpSpPr>
        <p:pic>
          <p:nvPicPr>
            <p:cNvPr id="734" name="Google Shape;734;p7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422550" y="3819525"/>
              <a:ext cx="9038523" cy="86264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5" name="Google Shape;735;p74"/>
            <p:cNvPicPr preferRelativeResize="0"/>
            <p:nvPr/>
          </p:nvPicPr>
          <p:blipFill rotWithShape="1">
            <a:blip r:embed="rId4">
              <a:alphaModFix amt="20000"/>
            </a:blip>
            <a:srcRect r="52424"/>
            <a:stretch/>
          </p:blipFill>
          <p:spPr>
            <a:xfrm>
              <a:off x="1318113" y="5907617"/>
              <a:ext cx="6163075" cy="2105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6" name="Google Shape;736;p74"/>
            <p:cNvPicPr preferRelativeResize="0"/>
            <p:nvPr/>
          </p:nvPicPr>
          <p:blipFill rotWithShape="1">
            <a:blip r:embed="rId5">
              <a:alphaModFix amt="20000"/>
            </a:blip>
            <a:srcRect r="52421"/>
            <a:stretch/>
          </p:blipFill>
          <p:spPr>
            <a:xfrm>
              <a:off x="1318113" y="10083800"/>
              <a:ext cx="6163075" cy="2362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7" name="Google Shape;737;p74"/>
            <p:cNvPicPr preferRelativeResize="0"/>
            <p:nvPr/>
          </p:nvPicPr>
          <p:blipFill rotWithShape="1">
            <a:blip r:embed="rId6">
              <a:alphaModFix/>
            </a:blip>
            <a:srcRect r="52424"/>
            <a:stretch/>
          </p:blipFill>
          <p:spPr>
            <a:xfrm>
              <a:off x="1318113" y="7995708"/>
              <a:ext cx="6163075" cy="2105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8" name="Google Shape;738;p74"/>
            <p:cNvPicPr preferRelativeResize="0"/>
            <p:nvPr/>
          </p:nvPicPr>
          <p:blipFill rotWithShape="1">
            <a:blip r:embed="rId7">
              <a:alphaModFix amt="20000"/>
            </a:blip>
            <a:srcRect r="52421"/>
            <a:stretch/>
          </p:blipFill>
          <p:spPr>
            <a:xfrm>
              <a:off x="1318113" y="3819525"/>
              <a:ext cx="6163075" cy="21050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39" name="Google Shape;739;p74"/>
          <p:cNvSpPr txBox="1">
            <a:spLocks noGrp="1"/>
          </p:cNvSpPr>
          <p:nvPr>
            <p:ph type="body" idx="1"/>
          </p:nvPr>
        </p:nvSpPr>
        <p:spPr>
          <a:xfrm>
            <a:off x="1654800" y="697675"/>
            <a:ext cx="18247800" cy="13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8500"/>
              <a:buFont typeface="Exo"/>
              <a:buNone/>
            </a:pPr>
            <a:r>
              <a:rPr lang="en-US">
                <a:solidFill>
                  <a:srgbClr val="2B4360"/>
                </a:solidFill>
              </a:rPr>
              <a:t>Inspiration to Climb the Convergence Pyramid</a:t>
            </a:r>
            <a:endParaRPr>
              <a:solidFill>
                <a:srgbClr val="2B4360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4" name="Google Shape;744;p75" descr="impact360-logo-rgbmark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567019" y="120148"/>
            <a:ext cx="1751321" cy="1751322"/>
          </a:xfrm>
          <a:prstGeom prst="rect">
            <a:avLst/>
          </a:prstGeom>
          <a:noFill/>
          <a:ln>
            <a:noFill/>
          </a:ln>
        </p:spPr>
      </p:pic>
      <p:sp>
        <p:nvSpPr>
          <p:cNvPr id="745" name="Google Shape;745;p75"/>
          <p:cNvSpPr txBox="1">
            <a:spLocks noGrp="1"/>
          </p:cNvSpPr>
          <p:nvPr>
            <p:ph type="body" idx="1"/>
          </p:nvPr>
        </p:nvSpPr>
        <p:spPr>
          <a:xfrm>
            <a:off x="1786350" y="660100"/>
            <a:ext cx="20358900" cy="131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Hero’s Journey Story of Inclusive Problem-Solving</a:t>
            </a:r>
            <a:endParaRPr/>
          </a:p>
        </p:txBody>
      </p:sp>
      <p:grpSp>
        <p:nvGrpSpPr>
          <p:cNvPr id="746" name="Google Shape;746;p75"/>
          <p:cNvGrpSpPr/>
          <p:nvPr/>
        </p:nvGrpSpPr>
        <p:grpSpPr>
          <a:xfrm>
            <a:off x="3495868" y="1871487"/>
            <a:ext cx="16939860" cy="11406740"/>
            <a:chOff x="7418900" y="5881450"/>
            <a:chExt cx="11372850" cy="7658100"/>
          </a:xfrm>
        </p:grpSpPr>
        <p:pic>
          <p:nvPicPr>
            <p:cNvPr id="747" name="Google Shape;747;p7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418900" y="12329875"/>
              <a:ext cx="10791825" cy="1209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48" name="Google Shape;748;p7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543563" y="10910650"/>
              <a:ext cx="10458450" cy="1371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49" name="Google Shape;749;p7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7467375" y="9381888"/>
              <a:ext cx="10772775" cy="14192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0" name="Google Shape;750;p75"/>
            <p:cNvPicPr preferRelativeResize="0"/>
            <p:nvPr/>
          </p:nvPicPr>
          <p:blipFill rotWithShape="1">
            <a:blip r:embed="rId7">
              <a:alphaModFix/>
            </a:blip>
            <a:srcRect l="-1339" t="-6060" r="1339" b="6060"/>
            <a:stretch/>
          </p:blipFill>
          <p:spPr>
            <a:xfrm>
              <a:off x="7418900" y="8178563"/>
              <a:ext cx="11372850" cy="125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1" name="Google Shape;751;p7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543575" y="7089550"/>
              <a:ext cx="10801350" cy="1219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2" name="Google Shape;752;p75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7543575" y="5881450"/>
              <a:ext cx="10220325" cy="120015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" name="Google Shape;757;p76" descr="impact360-logo-rgbmark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567019" y="120148"/>
            <a:ext cx="1751321" cy="1751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758" name="Google Shape;758;p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5712" y="438150"/>
            <a:ext cx="18166576" cy="12839700"/>
          </a:xfrm>
          <a:prstGeom prst="rect">
            <a:avLst/>
          </a:prstGeom>
          <a:noFill/>
          <a:ln>
            <a:noFill/>
          </a:ln>
        </p:spPr>
      </p:pic>
      <p:sp>
        <p:nvSpPr>
          <p:cNvPr id="759" name="Google Shape;759;p76"/>
          <p:cNvSpPr txBox="1">
            <a:spLocks noGrp="1"/>
          </p:cNvSpPr>
          <p:nvPr>
            <p:ph type="body" idx="1"/>
          </p:nvPr>
        </p:nvSpPr>
        <p:spPr>
          <a:xfrm>
            <a:off x="497975" y="1767050"/>
            <a:ext cx="4198800" cy="131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Hero’s Journey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Storyboard</a:t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4" name="Google Shape;764;p77" descr="impact360-logo-rgbmark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567019" y="120148"/>
            <a:ext cx="1751321" cy="1751322"/>
          </a:xfrm>
          <a:prstGeom prst="rect">
            <a:avLst/>
          </a:prstGeom>
          <a:noFill/>
          <a:ln>
            <a:noFill/>
          </a:ln>
        </p:spPr>
      </p:pic>
      <p:sp>
        <p:nvSpPr>
          <p:cNvPr id="765" name="Google Shape;765;p77"/>
          <p:cNvSpPr txBox="1">
            <a:spLocks noGrp="1"/>
          </p:cNvSpPr>
          <p:nvPr>
            <p:ph type="body" idx="1"/>
          </p:nvPr>
        </p:nvSpPr>
        <p:spPr>
          <a:xfrm>
            <a:off x="1786350" y="660100"/>
            <a:ext cx="20358900" cy="131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Hero’s Journey Story of Inclusive Problem-Solving</a:t>
            </a:r>
            <a:endParaRPr/>
          </a:p>
        </p:txBody>
      </p:sp>
      <p:grpSp>
        <p:nvGrpSpPr>
          <p:cNvPr id="766" name="Google Shape;766;p77"/>
          <p:cNvGrpSpPr/>
          <p:nvPr/>
        </p:nvGrpSpPr>
        <p:grpSpPr>
          <a:xfrm>
            <a:off x="3495868" y="1871487"/>
            <a:ext cx="16939860" cy="11406740"/>
            <a:chOff x="7418900" y="5881450"/>
            <a:chExt cx="11372850" cy="7658100"/>
          </a:xfrm>
        </p:grpSpPr>
        <p:pic>
          <p:nvPicPr>
            <p:cNvPr id="767" name="Google Shape;767;p7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418900" y="12329875"/>
              <a:ext cx="10791825" cy="1209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8" name="Google Shape;768;p7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543563" y="10910650"/>
              <a:ext cx="10458450" cy="1371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9" name="Google Shape;769;p77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7467375" y="9381888"/>
              <a:ext cx="10772775" cy="14192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0" name="Google Shape;770;p77"/>
            <p:cNvPicPr preferRelativeResize="0"/>
            <p:nvPr/>
          </p:nvPicPr>
          <p:blipFill rotWithShape="1">
            <a:blip r:embed="rId7">
              <a:alphaModFix/>
            </a:blip>
            <a:srcRect l="-1339" t="-6060" r="1339" b="6060"/>
            <a:stretch/>
          </p:blipFill>
          <p:spPr>
            <a:xfrm>
              <a:off x="7418900" y="8178563"/>
              <a:ext cx="11372850" cy="125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1" name="Google Shape;771;p77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543575" y="7089550"/>
              <a:ext cx="10801350" cy="1219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2" name="Google Shape;772;p77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7543575" y="5881450"/>
              <a:ext cx="10220325" cy="120015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7" name="Google Shape;777;p78" descr="impact360-logo-rgbmark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567019" y="120148"/>
            <a:ext cx="1751321" cy="1751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778" name="Google Shape;778;p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87413" y="3092437"/>
            <a:ext cx="7609175" cy="7531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3" name="Google Shape;783;p79" descr="impact-360-social-icons-facebook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442047" y="4300977"/>
            <a:ext cx="958454" cy="952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4" name="Google Shape;784;p79" descr="impact-360-social-icons-linked-in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442047" y="5594662"/>
            <a:ext cx="958454" cy="952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5" name="Google Shape;785;p79" descr="impact-360-social-icons-twitter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445024" y="6888346"/>
            <a:ext cx="952501" cy="952501"/>
          </a:xfrm>
          <a:prstGeom prst="rect">
            <a:avLst/>
          </a:prstGeom>
          <a:noFill/>
          <a:ln>
            <a:noFill/>
          </a:ln>
        </p:spPr>
      </p:pic>
      <p:sp>
        <p:nvSpPr>
          <p:cNvPr id="786" name="Google Shape;786;p79"/>
          <p:cNvSpPr txBox="1"/>
          <p:nvPr/>
        </p:nvSpPr>
        <p:spPr>
          <a:xfrm>
            <a:off x="14822367" y="4440677"/>
            <a:ext cx="1215000" cy="6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3400"/>
              <a:buFont typeface="Roboto"/>
              <a:buNone/>
            </a:pPr>
            <a:r>
              <a:rPr lang="en-US" sz="3400" b="1" u="sng">
                <a:solidFill>
                  <a:srgbClr val="5698B2"/>
                </a:solidFill>
                <a:latin typeface="Roboto"/>
                <a:ea typeface="Roboto"/>
                <a:cs typeface="Roboto"/>
                <a:sym typeface="Roboto"/>
              </a:rPr>
              <a:t>i</a:t>
            </a:r>
            <a:r>
              <a:rPr lang="en-US" sz="3400" b="1" i="0" u="sng" strike="noStrike" cap="none">
                <a:solidFill>
                  <a:srgbClr val="5698B2"/>
                </a:solidFill>
                <a:latin typeface="Roboto"/>
                <a:ea typeface="Roboto"/>
                <a:cs typeface="Roboto"/>
                <a:sym typeface="Roboto"/>
              </a:rPr>
              <a:t>360a</a:t>
            </a:r>
            <a:endParaRPr/>
          </a:p>
        </p:txBody>
      </p:sp>
      <p:sp>
        <p:nvSpPr>
          <p:cNvPr id="787" name="Google Shape;787;p79"/>
          <p:cNvSpPr txBox="1"/>
          <p:nvPr/>
        </p:nvSpPr>
        <p:spPr>
          <a:xfrm>
            <a:off x="14837670" y="5734362"/>
            <a:ext cx="3876300" cy="6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3400"/>
              <a:buFont typeface="Roboto"/>
              <a:buNone/>
            </a:pPr>
            <a:r>
              <a:rPr lang="en-US" sz="3400" b="1" i="0" u="sng" strike="noStrike" cap="none">
                <a:solidFill>
                  <a:srgbClr val="5698B2"/>
                </a:solidFill>
                <a:latin typeface="Roboto"/>
                <a:ea typeface="Roboto"/>
                <a:cs typeface="Roboto"/>
                <a:sym typeface="Roboto"/>
              </a:rPr>
              <a:t>Impact360 Alliance</a:t>
            </a:r>
            <a:endParaRPr/>
          </a:p>
        </p:txBody>
      </p:sp>
      <p:sp>
        <p:nvSpPr>
          <p:cNvPr id="788" name="Google Shape;788;p79"/>
          <p:cNvSpPr txBox="1"/>
          <p:nvPr/>
        </p:nvSpPr>
        <p:spPr>
          <a:xfrm>
            <a:off x="14837670" y="7028047"/>
            <a:ext cx="2493300" cy="6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3400"/>
              <a:buFont typeface="Roboto"/>
              <a:buNone/>
            </a:pPr>
            <a:r>
              <a:rPr lang="en-US" sz="3400" b="1" i="0" u="sng" strike="noStrike" cap="none">
                <a:solidFill>
                  <a:srgbClr val="5698B2"/>
                </a:solidFill>
                <a:latin typeface="Roboto"/>
                <a:ea typeface="Roboto"/>
                <a:cs typeface="Roboto"/>
                <a:sym typeface="Roboto"/>
              </a:rPr>
              <a:t>Impact360A</a:t>
            </a:r>
            <a:endParaRPr/>
          </a:p>
        </p:txBody>
      </p:sp>
      <p:sp>
        <p:nvSpPr>
          <p:cNvPr id="789" name="Google Shape;789;p79"/>
          <p:cNvSpPr txBox="1"/>
          <p:nvPr/>
        </p:nvSpPr>
        <p:spPr>
          <a:xfrm>
            <a:off x="13356469" y="3045392"/>
            <a:ext cx="10743000" cy="7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4000"/>
              <a:buFont typeface="Exo"/>
              <a:buNone/>
            </a:pPr>
            <a:r>
              <a:rPr lang="en-US" sz="4000" b="1" i="0" u="sng" strike="noStrike" cap="none">
                <a:solidFill>
                  <a:srgbClr val="5698B2"/>
                </a:solidFill>
                <a:latin typeface="Exo"/>
                <a:ea typeface="Exo"/>
                <a:cs typeface="Exo"/>
                <a:sym typeface="Exo"/>
              </a:rPr>
              <a:t>impact360allian</a:t>
            </a:r>
            <a:r>
              <a:rPr lang="en-US" sz="4000" b="1" u="sng">
                <a:solidFill>
                  <a:srgbClr val="5698B2"/>
                </a:solidFill>
                <a:latin typeface="Exo"/>
                <a:ea typeface="Exo"/>
                <a:cs typeface="Exo"/>
                <a:sym typeface="Exo"/>
              </a:rPr>
              <a:t>c</a:t>
            </a:r>
            <a:r>
              <a:rPr lang="en-US" sz="4000" b="1" i="0" u="sng" strike="noStrike" cap="none">
                <a:solidFill>
                  <a:srgbClr val="5698B2"/>
                </a:solidFill>
                <a:latin typeface="Exo"/>
                <a:ea typeface="Exo"/>
                <a:cs typeface="Exo"/>
                <a:sym typeface="Exo"/>
              </a:rPr>
              <a:t>e.org</a:t>
            </a:r>
            <a:endParaRPr/>
          </a:p>
        </p:txBody>
      </p:sp>
      <p:sp>
        <p:nvSpPr>
          <p:cNvPr id="790" name="Google Shape;790;p79"/>
          <p:cNvSpPr txBox="1">
            <a:spLocks noGrp="1"/>
          </p:cNvSpPr>
          <p:nvPr>
            <p:ph type="title"/>
          </p:nvPr>
        </p:nvSpPr>
        <p:spPr>
          <a:xfrm>
            <a:off x="2264425" y="6238850"/>
            <a:ext cx="9100800" cy="17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</a:pPr>
            <a:r>
              <a:rPr lang="en-US" sz="12000" b="1">
                <a:solidFill>
                  <a:srgbClr val="2B4360"/>
                </a:solidFill>
                <a:latin typeface="Exo"/>
                <a:ea typeface="Exo"/>
                <a:cs typeface="Exo"/>
                <a:sym typeface="Exo"/>
              </a:rPr>
              <a:t>Thank you!</a:t>
            </a:r>
            <a:endParaRPr sz="12000" b="1">
              <a:solidFill>
                <a:srgbClr val="2B4360"/>
              </a:solidFill>
              <a:latin typeface="Exo"/>
              <a:ea typeface="Exo"/>
              <a:cs typeface="Exo"/>
              <a:sym typeface="Ex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8"/>
          <p:cNvSpPr txBox="1">
            <a:spLocks noGrp="1"/>
          </p:cNvSpPr>
          <p:nvPr>
            <p:ph type="title"/>
          </p:nvPr>
        </p:nvSpPr>
        <p:spPr>
          <a:xfrm>
            <a:off x="1205100" y="2979642"/>
            <a:ext cx="22721700" cy="22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</a:pPr>
            <a:r>
              <a:rPr lang="en-US" sz="6700">
                <a:solidFill>
                  <a:srgbClr val="4A4A4A"/>
                </a:solidFill>
                <a:latin typeface="Exo"/>
                <a:ea typeface="Exo"/>
                <a:cs typeface="Exo"/>
                <a:sym typeface="Exo"/>
              </a:rPr>
              <a:t>Develop tools for researchers &amp; practitioners to...</a:t>
            </a:r>
            <a:endParaRPr sz="6700">
              <a:solidFill>
                <a:srgbClr val="4A4A4A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246" name="Google Shape;246;p38"/>
          <p:cNvSpPr txBox="1">
            <a:spLocks noGrp="1"/>
          </p:cNvSpPr>
          <p:nvPr>
            <p:ph type="title" idx="2"/>
          </p:nvPr>
        </p:nvSpPr>
        <p:spPr>
          <a:xfrm>
            <a:off x="1751750" y="10617925"/>
            <a:ext cx="21474300" cy="22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</a:pPr>
            <a:r>
              <a:rPr lang="en-US" sz="6700">
                <a:solidFill>
                  <a:srgbClr val="4A4A4A"/>
                </a:solidFill>
                <a:latin typeface="Exo"/>
                <a:ea typeface="Exo"/>
                <a:cs typeface="Exo"/>
                <a:sym typeface="Exo"/>
              </a:rPr>
              <a:t>...to reduce natural hazards impacts and disaster risk.</a:t>
            </a:r>
            <a:endParaRPr sz="6700">
              <a:solidFill>
                <a:srgbClr val="4A4A4A"/>
              </a:solidFill>
              <a:latin typeface="Exo"/>
              <a:ea typeface="Exo"/>
              <a:cs typeface="Exo"/>
              <a:sym typeface="Exo"/>
            </a:endParaRPr>
          </a:p>
        </p:txBody>
      </p:sp>
      <p:pic>
        <p:nvPicPr>
          <p:cNvPr id="247" name="Google Shape;24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88375" y="7080425"/>
            <a:ext cx="3714750" cy="367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77975" y="7080425"/>
            <a:ext cx="3714750" cy="3676650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38"/>
          <p:cNvSpPr txBox="1"/>
          <p:nvPr/>
        </p:nvSpPr>
        <p:spPr>
          <a:xfrm>
            <a:off x="1780575" y="5068300"/>
            <a:ext cx="7038900" cy="18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900" b="1">
                <a:solidFill>
                  <a:srgbClr val="2B4360"/>
                </a:solidFill>
                <a:latin typeface="Exo"/>
                <a:ea typeface="Exo"/>
                <a:cs typeface="Exo"/>
                <a:sym typeface="Exo"/>
              </a:rPr>
              <a:t>Strengthen connections</a:t>
            </a:r>
            <a:endParaRPr sz="6900" b="1">
              <a:solidFill>
                <a:srgbClr val="2B4360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250" name="Google Shape;250;p38"/>
          <p:cNvSpPr txBox="1"/>
          <p:nvPr/>
        </p:nvSpPr>
        <p:spPr>
          <a:xfrm>
            <a:off x="8726300" y="5068300"/>
            <a:ext cx="7038900" cy="18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900" b="1">
                <a:solidFill>
                  <a:srgbClr val="2B4360"/>
                </a:solidFill>
                <a:latin typeface="Exo"/>
                <a:ea typeface="Exo"/>
                <a:cs typeface="Exo"/>
                <a:sym typeface="Exo"/>
              </a:rPr>
              <a:t>Integrate approaches</a:t>
            </a:r>
            <a:endParaRPr sz="6900" b="1">
              <a:solidFill>
                <a:srgbClr val="2B4360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251" name="Google Shape;251;p38"/>
          <p:cNvSpPr txBox="1"/>
          <p:nvPr/>
        </p:nvSpPr>
        <p:spPr>
          <a:xfrm>
            <a:off x="15672025" y="5068300"/>
            <a:ext cx="7038900" cy="18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900" b="1">
                <a:solidFill>
                  <a:srgbClr val="2B4360"/>
                </a:solidFill>
                <a:latin typeface="Exo"/>
                <a:ea typeface="Exo"/>
                <a:cs typeface="Exo"/>
                <a:sym typeface="Exo"/>
              </a:rPr>
              <a:t>Inclusively solve problems</a:t>
            </a:r>
            <a:endParaRPr sz="6900" b="1">
              <a:solidFill>
                <a:srgbClr val="2B4360"/>
              </a:solidFill>
              <a:latin typeface="Exo"/>
              <a:ea typeface="Exo"/>
              <a:cs typeface="Exo"/>
              <a:sym typeface="Exo"/>
            </a:endParaRPr>
          </a:p>
        </p:txBody>
      </p:sp>
      <p:pic>
        <p:nvPicPr>
          <p:cNvPr id="252" name="Google Shape;252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334100" y="7162088"/>
            <a:ext cx="3714750" cy="367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38" descr="impact360-logo-rgbmark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2567019" y="120148"/>
            <a:ext cx="1751321" cy="1751322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38"/>
          <p:cNvSpPr txBox="1"/>
          <p:nvPr/>
        </p:nvSpPr>
        <p:spPr>
          <a:xfrm>
            <a:off x="403803" y="13084400"/>
            <a:ext cx="48309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Roboto"/>
              <a:buNone/>
            </a:pPr>
            <a:r>
              <a:rPr lang="en-US" sz="16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©2019 Impact360 Alliance. All rights reserved.</a:t>
            </a:r>
            <a:endParaRPr/>
          </a:p>
        </p:txBody>
      </p:sp>
      <p:pic>
        <p:nvPicPr>
          <p:cNvPr id="255" name="Google Shape;255;p3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751750" y="602475"/>
            <a:ext cx="7867650" cy="226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9"/>
          <p:cNvSpPr/>
          <p:nvPr/>
        </p:nvSpPr>
        <p:spPr>
          <a:xfrm>
            <a:off x="5230467" y="1724933"/>
            <a:ext cx="13966500" cy="9125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243800" tIns="243800" rIns="243800" bIns="2438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39"/>
          <p:cNvSpPr txBox="1">
            <a:spLocks noGrp="1"/>
          </p:cNvSpPr>
          <p:nvPr>
            <p:ph type="ctrTitle"/>
          </p:nvPr>
        </p:nvSpPr>
        <p:spPr>
          <a:xfrm>
            <a:off x="2241475" y="4131300"/>
            <a:ext cx="20541600" cy="226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0" b="1">
                <a:latin typeface="Exo"/>
                <a:ea typeface="Exo"/>
                <a:cs typeface="Exo"/>
                <a:sym typeface="Exo"/>
              </a:rPr>
              <a:t>Inclusive Problem-Solving</a:t>
            </a:r>
            <a:endParaRPr sz="6000">
              <a:latin typeface="Exo Light"/>
              <a:ea typeface="Exo Light"/>
              <a:cs typeface="Exo Light"/>
              <a:sym typeface="Exo Light"/>
            </a:endParaRPr>
          </a:p>
        </p:txBody>
      </p:sp>
      <p:pic>
        <p:nvPicPr>
          <p:cNvPr id="262" name="Google Shape;262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60565" y="924467"/>
            <a:ext cx="9462871" cy="2995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50925" y="6149025"/>
            <a:ext cx="13725596" cy="7284275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39"/>
          <p:cNvSpPr txBox="1"/>
          <p:nvPr/>
        </p:nvSpPr>
        <p:spPr>
          <a:xfrm>
            <a:off x="403803" y="13084400"/>
            <a:ext cx="48309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Roboto"/>
              <a:buNone/>
            </a:pPr>
            <a:r>
              <a:rPr lang="en-US" sz="16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©2019 Impact360 Alliance. All rights reserved.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40"/>
          <p:cNvSpPr txBox="1">
            <a:spLocks noGrp="1"/>
          </p:cNvSpPr>
          <p:nvPr>
            <p:ph type="body" idx="2"/>
          </p:nvPr>
        </p:nvSpPr>
        <p:spPr>
          <a:xfrm>
            <a:off x="1309563" y="5843542"/>
            <a:ext cx="19443900" cy="32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25" rIns="91400" bIns="457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00"/>
              <a:buFont typeface="Exo"/>
              <a:buNone/>
            </a:pPr>
            <a:r>
              <a:rPr lang="en-US" b="1">
                <a:latin typeface="Exo"/>
                <a:ea typeface="Exo"/>
                <a:cs typeface="Exo"/>
                <a:sym typeface="Exo"/>
              </a:rPr>
              <a:t>Principles</a:t>
            </a:r>
            <a:endParaRPr b="1">
              <a:latin typeface="Exo"/>
              <a:ea typeface="Exo"/>
              <a:cs typeface="Exo"/>
              <a:sym typeface="Exo"/>
            </a:endParaRPr>
          </a:p>
          <a:p>
            <a:pPr marL="914400" lvl="0" indent="-603250" algn="l" rtl="0">
              <a:spcBef>
                <a:spcPts val="0"/>
              </a:spcBef>
              <a:spcAft>
                <a:spcPts val="0"/>
              </a:spcAft>
              <a:buSzPts val="5900"/>
              <a:buFont typeface="Exo"/>
              <a:buAutoNum type="arabicPeriod"/>
            </a:pPr>
            <a:r>
              <a:rPr lang="en-US" sz="5900">
                <a:latin typeface="Exo"/>
                <a:ea typeface="Exo"/>
                <a:cs typeface="Exo"/>
                <a:sym typeface="Exo"/>
              </a:rPr>
              <a:t>Include the excluded</a:t>
            </a:r>
            <a:endParaRPr sz="5900">
              <a:latin typeface="Exo"/>
              <a:ea typeface="Exo"/>
              <a:cs typeface="Exo"/>
              <a:sym typeface="Exo"/>
            </a:endParaRPr>
          </a:p>
          <a:p>
            <a:pPr marL="914400" lvl="0" indent="-603250" algn="l" rtl="0">
              <a:spcBef>
                <a:spcPts val="0"/>
              </a:spcBef>
              <a:spcAft>
                <a:spcPts val="0"/>
              </a:spcAft>
              <a:buSzPts val="5900"/>
              <a:buFont typeface="Exo"/>
              <a:buAutoNum type="arabicPeriod"/>
            </a:pPr>
            <a:r>
              <a:rPr lang="en-US" sz="5900">
                <a:latin typeface="Exo"/>
                <a:ea typeface="Exo"/>
                <a:cs typeface="Exo"/>
                <a:sym typeface="Exo"/>
              </a:rPr>
              <a:t>Foster existing capacity</a:t>
            </a:r>
            <a:endParaRPr sz="5900">
              <a:latin typeface="Exo"/>
              <a:ea typeface="Exo"/>
              <a:cs typeface="Exo"/>
              <a:sym typeface="Exo"/>
            </a:endParaRPr>
          </a:p>
          <a:p>
            <a:pPr marL="914400" lvl="0" indent="-603250" algn="l" rtl="0">
              <a:spcBef>
                <a:spcPts val="0"/>
              </a:spcBef>
              <a:spcAft>
                <a:spcPts val="0"/>
              </a:spcAft>
              <a:buSzPts val="5900"/>
              <a:buFont typeface="Exo"/>
              <a:buAutoNum type="arabicPeriod"/>
            </a:pPr>
            <a:r>
              <a:rPr lang="en-US" sz="5900">
                <a:latin typeface="Exo"/>
                <a:ea typeface="Exo"/>
                <a:cs typeface="Exo"/>
                <a:sym typeface="Exo"/>
              </a:rPr>
              <a:t>Build new capacity</a:t>
            </a:r>
            <a:endParaRPr sz="5900">
              <a:latin typeface="Exo"/>
              <a:ea typeface="Exo"/>
              <a:cs typeface="Exo"/>
              <a:sym typeface="Exo"/>
            </a:endParaRPr>
          </a:p>
          <a:p>
            <a:pPr marL="914400" lvl="0" indent="-603250" algn="l" rtl="0">
              <a:spcBef>
                <a:spcPts val="0"/>
              </a:spcBef>
              <a:spcAft>
                <a:spcPts val="0"/>
              </a:spcAft>
              <a:buSzPts val="5900"/>
              <a:buFont typeface="Exo"/>
              <a:buAutoNum type="arabicPeriod"/>
            </a:pPr>
            <a:r>
              <a:rPr lang="en-US" sz="5900">
                <a:latin typeface="Exo"/>
                <a:ea typeface="Exo"/>
                <a:cs typeface="Exo"/>
                <a:sym typeface="Exo"/>
              </a:rPr>
              <a:t>Align participants</a:t>
            </a:r>
            <a:endParaRPr sz="5900">
              <a:latin typeface="Exo"/>
              <a:ea typeface="Exo"/>
              <a:cs typeface="Exo"/>
              <a:sym typeface="Exo"/>
            </a:endParaRPr>
          </a:p>
          <a:p>
            <a:pPr marL="914400" lvl="0" indent="-603250" algn="l" rtl="0">
              <a:spcBef>
                <a:spcPts val="0"/>
              </a:spcBef>
              <a:spcAft>
                <a:spcPts val="0"/>
              </a:spcAft>
              <a:buSzPts val="5900"/>
              <a:buFont typeface="Exo"/>
              <a:buAutoNum type="arabicPeriod"/>
            </a:pPr>
            <a:r>
              <a:rPr lang="en-US" sz="5900">
                <a:latin typeface="Exo"/>
                <a:ea typeface="Exo"/>
                <a:cs typeface="Exo"/>
                <a:sym typeface="Exo"/>
              </a:rPr>
              <a:t>Enhance understanding</a:t>
            </a:r>
            <a:endParaRPr sz="5900">
              <a:latin typeface="Exo"/>
              <a:ea typeface="Exo"/>
              <a:cs typeface="Exo"/>
              <a:sym typeface="Exo"/>
            </a:endParaRPr>
          </a:p>
          <a:p>
            <a:pPr marL="914400" lvl="0" indent="-603250" algn="l" rtl="0">
              <a:spcBef>
                <a:spcPts val="0"/>
              </a:spcBef>
              <a:spcAft>
                <a:spcPts val="0"/>
              </a:spcAft>
              <a:buSzPts val="5900"/>
              <a:buFont typeface="Exo"/>
              <a:buAutoNum type="arabicPeriod"/>
            </a:pPr>
            <a:r>
              <a:rPr lang="en-US" sz="5900">
                <a:latin typeface="Exo"/>
                <a:ea typeface="Exo"/>
                <a:cs typeface="Exo"/>
                <a:sym typeface="Exo"/>
              </a:rPr>
              <a:t>Ensure rigor</a:t>
            </a:r>
            <a:endParaRPr sz="5900">
              <a:latin typeface="Exo"/>
              <a:ea typeface="Exo"/>
              <a:cs typeface="Exo"/>
              <a:sym typeface="Exo"/>
            </a:endParaRPr>
          </a:p>
          <a:p>
            <a:pPr marL="914400" lvl="0" indent="-603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900"/>
              <a:buFont typeface="Exo"/>
              <a:buAutoNum type="arabicPeriod"/>
            </a:pPr>
            <a:r>
              <a:rPr lang="en-US" sz="5900">
                <a:latin typeface="Exo"/>
                <a:ea typeface="Exo"/>
                <a:cs typeface="Exo"/>
                <a:sym typeface="Exo"/>
              </a:rPr>
              <a:t>Drive implementation</a:t>
            </a:r>
            <a:endParaRPr sz="5900" b="1"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270" name="Google Shape;270;p40"/>
          <p:cNvSpPr txBox="1">
            <a:spLocks noGrp="1"/>
          </p:cNvSpPr>
          <p:nvPr>
            <p:ph type="body" idx="2"/>
          </p:nvPr>
        </p:nvSpPr>
        <p:spPr>
          <a:xfrm>
            <a:off x="1309575" y="3068273"/>
            <a:ext cx="21360000" cy="26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25" rIns="91400" bIns="457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00"/>
              <a:buFont typeface="Exo"/>
              <a:buNone/>
            </a:pPr>
            <a:r>
              <a:rPr lang="en-US" b="1">
                <a:latin typeface="Exo"/>
                <a:ea typeface="Exo"/>
                <a:cs typeface="Exo"/>
                <a:sym typeface="Exo"/>
              </a:rPr>
              <a:t>Vision</a:t>
            </a:r>
            <a:endParaRPr b="1">
              <a:latin typeface="Exo"/>
              <a:ea typeface="Exo"/>
              <a:cs typeface="Exo"/>
              <a:sym typeface="Ex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Exo"/>
                <a:ea typeface="Exo"/>
                <a:cs typeface="Exo"/>
                <a:sym typeface="Exo"/>
              </a:rPr>
              <a:t>A rigorous, intentional series of processes to inclusively amplify researcher and practitioner capacity to </a:t>
            </a:r>
            <a:r>
              <a:rPr lang="en-US" sz="5600">
                <a:latin typeface="Exo"/>
                <a:ea typeface="Exo"/>
                <a:cs typeface="Exo"/>
                <a:sym typeface="Exo"/>
              </a:rPr>
              <a:t>CLIMB THE CONVERGENCE PYRAMID</a:t>
            </a:r>
            <a:r>
              <a:rPr lang="en-US">
                <a:latin typeface="Exo"/>
                <a:ea typeface="Exo"/>
                <a:cs typeface="Exo"/>
                <a:sym typeface="Exo"/>
              </a:rPr>
              <a:t> together.</a:t>
            </a:r>
            <a:endParaRPr>
              <a:latin typeface="Exo"/>
              <a:ea typeface="Exo"/>
              <a:cs typeface="Exo"/>
              <a:sym typeface="Ex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00"/>
              <a:buFont typeface="Exo"/>
              <a:buNone/>
            </a:pPr>
            <a:endParaRPr>
              <a:latin typeface="Exo"/>
              <a:ea typeface="Exo"/>
              <a:cs typeface="Exo"/>
              <a:sym typeface="Ex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Exo"/>
              <a:ea typeface="Exo"/>
              <a:cs typeface="Exo"/>
              <a:sym typeface="Ex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00"/>
              <a:buFont typeface="Exo"/>
              <a:buNone/>
            </a:pPr>
            <a:r>
              <a:rPr lang="en-US" b="1">
                <a:latin typeface="Exo"/>
                <a:ea typeface="Exo"/>
                <a:cs typeface="Exo"/>
                <a:sym typeface="Exo"/>
              </a:rPr>
              <a:t> </a:t>
            </a:r>
            <a:endParaRPr b="1"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271" name="Google Shape;271;p40"/>
          <p:cNvSpPr txBox="1">
            <a:spLocks noGrp="1"/>
          </p:cNvSpPr>
          <p:nvPr>
            <p:ph type="body" idx="2"/>
          </p:nvPr>
        </p:nvSpPr>
        <p:spPr>
          <a:xfrm>
            <a:off x="1309577" y="1180475"/>
            <a:ext cx="19918500" cy="12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25" rIns="91400" bIns="457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98B2"/>
              </a:buClr>
              <a:buSzPts val="5600"/>
              <a:buFont typeface="Exo"/>
              <a:buNone/>
            </a:pPr>
            <a:r>
              <a:rPr lang="en-US" sz="6000" b="1">
                <a:latin typeface="Exo"/>
                <a:ea typeface="Exo"/>
                <a:cs typeface="Exo"/>
                <a:sym typeface="Exo"/>
              </a:rPr>
              <a:t>Inclusive Problem-Solving Vision and Principles</a:t>
            </a:r>
            <a:endParaRPr sz="6000" b="1">
              <a:latin typeface="Exo"/>
              <a:ea typeface="Exo"/>
              <a:cs typeface="Exo"/>
              <a:sym typeface="Exo"/>
            </a:endParaRPr>
          </a:p>
        </p:txBody>
      </p:sp>
      <p:pic>
        <p:nvPicPr>
          <p:cNvPr id="272" name="Google Shape;272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50925" y="5698074"/>
            <a:ext cx="13344646" cy="7082098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40"/>
          <p:cNvSpPr txBox="1"/>
          <p:nvPr/>
        </p:nvSpPr>
        <p:spPr>
          <a:xfrm>
            <a:off x="403803" y="13084400"/>
            <a:ext cx="48309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Roboto"/>
              <a:buNone/>
            </a:pPr>
            <a:r>
              <a:rPr lang="en-US" sz="16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©2019 Impact360 Alliance. All rights reserved.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41" descr="impact360-logo-rgbmark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567019" y="-2"/>
            <a:ext cx="1751321" cy="1751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255150" y="1287225"/>
            <a:ext cx="7930900" cy="11896350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41"/>
          <p:cNvSpPr txBox="1"/>
          <p:nvPr/>
        </p:nvSpPr>
        <p:spPr>
          <a:xfrm>
            <a:off x="2400975" y="1006575"/>
            <a:ext cx="11473200" cy="101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800"/>
              <a:t>“</a:t>
            </a:r>
            <a:r>
              <a:rPr lang="en-US" sz="8800"/>
              <a:t>Convergence is an approach to problem solving that cuts across disciplinary boundaries.</a:t>
            </a:r>
            <a:r>
              <a:rPr lang="en-US" sz="7800"/>
              <a:t>”</a:t>
            </a:r>
            <a:endParaRPr sz="7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-- National Research Council (2014)</a:t>
            </a:r>
            <a:endParaRPr sz="36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285;p42" descr="impact360-logo-rgbmark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567019" y="120148"/>
            <a:ext cx="1751321" cy="1751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36195" y="11413564"/>
            <a:ext cx="2918623" cy="21939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029831" y="11285528"/>
            <a:ext cx="2918618" cy="21939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817335" y="1586498"/>
            <a:ext cx="2918623" cy="21939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361481" y="1388067"/>
            <a:ext cx="2918618" cy="2193983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42"/>
          <p:cNvSpPr txBox="1"/>
          <p:nvPr/>
        </p:nvSpPr>
        <p:spPr>
          <a:xfrm>
            <a:off x="16750805" y="10523804"/>
            <a:ext cx="60258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Communicate</a:t>
            </a:r>
            <a:endParaRPr sz="60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291" name="Google Shape;291;p42"/>
          <p:cNvSpPr txBox="1"/>
          <p:nvPr/>
        </p:nvSpPr>
        <p:spPr>
          <a:xfrm>
            <a:off x="15687205" y="8651357"/>
            <a:ext cx="60258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Coordinate</a:t>
            </a:r>
            <a:endParaRPr sz="60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292" name="Google Shape;292;p42"/>
          <p:cNvSpPr txBox="1"/>
          <p:nvPr/>
        </p:nvSpPr>
        <p:spPr>
          <a:xfrm>
            <a:off x="14634947" y="6948325"/>
            <a:ext cx="60258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Cooperate</a:t>
            </a:r>
            <a:endParaRPr sz="60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293" name="Google Shape;293;p42"/>
          <p:cNvSpPr txBox="1"/>
          <p:nvPr/>
        </p:nvSpPr>
        <p:spPr>
          <a:xfrm>
            <a:off x="13506490" y="5163421"/>
            <a:ext cx="60258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Collaborate</a:t>
            </a:r>
            <a:endParaRPr sz="60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294" name="Google Shape;294;p42"/>
          <p:cNvSpPr txBox="1"/>
          <p:nvPr/>
        </p:nvSpPr>
        <p:spPr>
          <a:xfrm>
            <a:off x="12519089" y="3519574"/>
            <a:ext cx="60258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Co-create</a:t>
            </a:r>
            <a:endParaRPr sz="60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295" name="Google Shape;295;p42"/>
          <p:cNvSpPr txBox="1"/>
          <p:nvPr/>
        </p:nvSpPr>
        <p:spPr>
          <a:xfrm rot="-3526128">
            <a:off x="4106727" y="7220369"/>
            <a:ext cx="8079575" cy="1055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1">
                <a:solidFill>
                  <a:srgbClr val="4A4A4A"/>
                </a:solidFill>
                <a:latin typeface="Exo"/>
                <a:ea typeface="Exo"/>
                <a:cs typeface="Exo"/>
                <a:sym typeface="Exo"/>
              </a:rPr>
              <a:t>Convergence Pyramid</a:t>
            </a:r>
            <a:endParaRPr sz="6000" b="1" i="1">
              <a:solidFill>
                <a:srgbClr val="4A4A4A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296" name="Google Shape;296;p42"/>
          <p:cNvSpPr txBox="1"/>
          <p:nvPr/>
        </p:nvSpPr>
        <p:spPr>
          <a:xfrm>
            <a:off x="9731490" y="509300"/>
            <a:ext cx="6025800" cy="10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Converge</a:t>
            </a:r>
            <a:endParaRPr sz="60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297" name="Google Shape;297;p42"/>
          <p:cNvSpPr txBox="1">
            <a:spLocks noGrp="1"/>
          </p:cNvSpPr>
          <p:nvPr>
            <p:ph type="body" idx="1"/>
          </p:nvPr>
        </p:nvSpPr>
        <p:spPr>
          <a:xfrm>
            <a:off x="1417275" y="1162875"/>
            <a:ext cx="7447200" cy="13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25" rIns="91400" bIns="457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6100"/>
              <a:buFont typeface="Exo"/>
              <a:buNone/>
            </a:pPr>
            <a:r>
              <a:rPr lang="en-US" sz="6100"/>
              <a:t>Levels of </a:t>
            </a:r>
            <a:endParaRPr sz="61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060"/>
              </a:buClr>
              <a:buSzPts val="6100"/>
              <a:buFont typeface="Exo"/>
              <a:buNone/>
            </a:pPr>
            <a:r>
              <a:rPr lang="en-US" sz="6100"/>
              <a:t>Capacity Building &amp; Engagement for Inclusive Problem-Solving</a:t>
            </a:r>
            <a:endParaRPr sz="6100"/>
          </a:p>
        </p:txBody>
      </p:sp>
      <p:pic>
        <p:nvPicPr>
          <p:cNvPr id="298" name="Google Shape;298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30096" y="2634597"/>
            <a:ext cx="14470922" cy="10171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42"/>
          <p:cNvPicPr preferRelativeResize="0"/>
          <p:nvPr/>
        </p:nvPicPr>
        <p:blipFill>
          <a:blip r:embed="rId7">
            <a:alphaModFix amt="19000"/>
          </a:blip>
          <a:stretch>
            <a:fillRect/>
          </a:stretch>
        </p:blipFill>
        <p:spPr>
          <a:xfrm>
            <a:off x="9798306" y="7192663"/>
            <a:ext cx="3334506" cy="1055700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42"/>
          <p:cNvSpPr txBox="1"/>
          <p:nvPr/>
        </p:nvSpPr>
        <p:spPr>
          <a:xfrm>
            <a:off x="403803" y="13084400"/>
            <a:ext cx="48309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Roboto"/>
              <a:buNone/>
            </a:pPr>
            <a:r>
              <a:rPr lang="en-US" sz="16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©2019 Impact360 Alliance. All rights reserved.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White">
  <a:themeElements>
    <a:clrScheme name="Custom 5">
      <a:dk1>
        <a:srgbClr val="666666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3A9AB5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hite">
  <a:themeElements>
    <a:clrScheme name="Custom 5">
      <a:dk1>
        <a:srgbClr val="666666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3A9AB5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1237</Words>
  <Application>Microsoft Office PowerPoint</Application>
  <PresentationFormat>Custom</PresentationFormat>
  <Paragraphs>258</Paragraphs>
  <Slides>46</Slides>
  <Notes>46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46</vt:i4>
      </vt:variant>
    </vt:vector>
  </HeadingPairs>
  <TitlesOfParts>
    <vt:vector size="56" baseType="lpstr">
      <vt:lpstr>Arial</vt:lpstr>
      <vt:lpstr>Roboto Medium</vt:lpstr>
      <vt:lpstr>Proxima Nova</vt:lpstr>
      <vt:lpstr>Exo</vt:lpstr>
      <vt:lpstr>Roboto</vt:lpstr>
      <vt:lpstr>PT Sans Narrow</vt:lpstr>
      <vt:lpstr>Exo Light</vt:lpstr>
      <vt:lpstr>Helvetica Neue</vt:lpstr>
      <vt:lpstr>White</vt:lpstr>
      <vt:lpstr>White</vt:lpstr>
      <vt:lpstr>PowerPoint Presentation</vt:lpstr>
      <vt:lpstr>PowerPoint Presentation</vt:lpstr>
      <vt:lpstr>PowerPoint Presentation</vt:lpstr>
      <vt:lpstr>PowerPoint Presentation</vt:lpstr>
      <vt:lpstr>Develop tools for researchers &amp; practitioners to...</vt:lpstr>
      <vt:lpstr>Inclusive Problem-Solving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LocalAdmin</cp:lastModifiedBy>
  <cp:revision>1</cp:revision>
  <dcterms:modified xsi:type="dcterms:W3CDTF">2020-02-25T20:01:17Z</dcterms:modified>
</cp:coreProperties>
</file>