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297" r:id="rId3"/>
    <p:sldId id="300" r:id="rId4"/>
    <p:sldId id="301" r:id="rId5"/>
    <p:sldId id="303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1" r:id="rId16"/>
    <p:sldId id="296" r:id="rId17"/>
    <p:sldId id="313" r:id="rId1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394" autoAdjust="0"/>
  </p:normalViewPr>
  <p:slideViewPr>
    <p:cSldViewPr snapToGrid="0" snapToObjects="1"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1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 Management reputation first generation, hard-earned, third service, acceptance by First Responders Administration and the public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 to a business being handed down from one generation to the next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We're proving the value of building resilient communities optimizing post-disaster return to normalcy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86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Contributions to the profession – CEM Items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 associations, membership and involvement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Local, Regional, State committees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Publish, transferring your experiences to a worldwide audience through internet exposure. Even if you're not a strong writer, there are resources available to get your thoughts into print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7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an encore career.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Teach: College, High School, CERT classes, specialty training for peers, scouts, participate on exercise teams, consultant.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73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your previous agency- your successor needs space. Offer advice, only if asked.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dwell on the failures of the past—“…tried that, won’t work…” mentality. World is a complex place, factors change; Think of it this way: Maybe you were just ahead of your time!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01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07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1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Colleagues transitioning to well-earned retirements. Deep institutional knowledge, must be systematically and gradually transferred. Once retirement is announced the dynamic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3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Focusing events- incidence of national significance, Public's attention is drawn, sense of urgency, changes in perceptions result, triggers political action. Examples Hurricane Andrew, Columbine, Y2K, 9/11, Hurricane Katrina. Before that: WWII, Cold War, H. Camille.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8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one will forget where they were on 9/11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unless you were in the playpen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Today's college students where toddlers on 9/11. And today's new employees were in elementary school for Hurricane Katrina. This age cohort is soon to be a majority of Emergency Management staffs.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9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Issue- Next Generation has a different set of life experiences, and first-hand awareness of major emergency management milestones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5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Cultivating Legacy The “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How” to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will you be remembered?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the passion and altruism that brought you to Emergency Management in the first place, long after you have stopped punching the time clock.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the continuity of the program be assured? Will your successors have a strong base to build from?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Transfer. Start mid-career, time goes fast toward the end, other priorities pop-up. Health issues, internal politics, sudden career changes, can trigger abrupt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2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 Management program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Strive to leave strong documentation, especially plans. Staff development- take extra time to involve, delegate. Have courage and confidence to share the spotlight. Provide shadow opportunities: meetings, committees, budget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41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program accreditation through EMAP. Provides best practices of our discipline, outside scrutiny, and compels structure and documentation for your successors.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1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 userDrawn="1"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Title Here</a:t>
            </a:r>
            <a:endParaRPr lang="en-US" sz="8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 Placeholder 1"/>
          <p:cNvSpPr txBox="1">
            <a:spLocks/>
          </p:cNvSpPr>
          <p:nvPr userDrawn="1"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Subtitle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Date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 smtClean="0"/>
              <a:t>Header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 smtClean="0"/>
              <a:t>Header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4" r:id="rId3"/>
    <p:sldLayoutId id="2147483649" r:id="rId4"/>
    <p:sldLayoutId id="2147483657" r:id="rId5"/>
    <p:sldLayoutId id="2147483658" r:id="rId6"/>
    <p:sldLayoutId id="214748365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Cultivating Our Legacy</a:t>
            </a:r>
            <a:endParaRPr lang="en-US" sz="5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71982" y="3527352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Institutional Knowledge Transfer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75000" y="5440362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Ron Timmons, Ph.D.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February 18, 2019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2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>
            <a:normAutofit/>
          </a:bodyPr>
          <a:lstStyle/>
          <a:p>
            <a:pPr algn="ctr"/>
            <a:endParaRPr lang="en-US" sz="3600" b="1" dirty="0"/>
          </a:p>
          <a:p>
            <a:pPr algn="ctr"/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8473" y="823479"/>
            <a:ext cx="7024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EMAP</a:t>
            </a:r>
            <a:endParaRPr lang="en-US" sz="4800" dirty="0" smtClean="0">
              <a:solidFill>
                <a:srgbClr val="139A29"/>
              </a:solidFill>
              <a:latin typeface="Arial"/>
              <a:cs typeface="Arial"/>
            </a:endParaRPr>
          </a:p>
        </p:txBody>
      </p:sp>
      <p:pic>
        <p:nvPicPr>
          <p:cNvPr id="4" name="Picture 3" descr="https://emap.org/images/emap-standard-ds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" y="104207"/>
            <a:ext cx="2215833" cy="288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95" y="3949197"/>
            <a:ext cx="282130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552449" y="5280119"/>
            <a:ext cx="2594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Arlington</a:t>
            </a:r>
            <a:r>
              <a:rPr lang="en-US" sz="2800" dirty="0"/>
              <a:t>, </a:t>
            </a:r>
            <a:r>
              <a:rPr lang="en-US" sz="2800" dirty="0" smtClean="0"/>
              <a:t>2014  </a:t>
            </a:r>
            <a:endParaRPr lang="en-US" sz="2800" dirty="0"/>
          </a:p>
          <a:p>
            <a:r>
              <a:rPr lang="en-US" sz="2800" dirty="0" smtClean="0"/>
              <a:t>Austin</a:t>
            </a:r>
            <a:r>
              <a:rPr lang="en-US" sz="2800" dirty="0"/>
              <a:t>, </a:t>
            </a:r>
            <a:r>
              <a:rPr lang="en-US" sz="2800" dirty="0" smtClean="0"/>
              <a:t>2012</a:t>
            </a:r>
            <a:endParaRPr lang="en-US" sz="2800" dirty="0"/>
          </a:p>
          <a:p>
            <a:r>
              <a:rPr lang="en-US" sz="2800" dirty="0" smtClean="0"/>
              <a:t>Dallas</a:t>
            </a:r>
            <a:r>
              <a:rPr lang="en-US" sz="2800" dirty="0"/>
              <a:t>, </a:t>
            </a:r>
            <a:r>
              <a:rPr lang="en-US" sz="2800" dirty="0" smtClean="0"/>
              <a:t>2016</a:t>
            </a:r>
            <a:endParaRPr lang="en-US" sz="2800" dirty="0"/>
          </a:p>
          <a:p>
            <a:endParaRPr lang="en-US" sz="2400" dirty="0" smtClean="0">
              <a:solidFill>
                <a:srgbClr val="139A29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5818" y="2938289"/>
            <a:ext cx="4572000" cy="3682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 scrutiny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Compels structure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8228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110982"/>
            <a:ext cx="8242935" cy="4794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Contributions…Profession</a:t>
            </a:r>
            <a:r>
              <a:rPr lang="en-US" sz="4800" dirty="0" smtClean="0"/>
              <a:t> </a:t>
            </a:r>
          </a:p>
        </p:txBody>
      </p:sp>
      <p:pic>
        <p:nvPicPr>
          <p:cNvPr id="6146" name="Picture 2" descr="https://www.iaem.com/images/original/CEM-25th-anniversary-1993-2018-5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74" y="3365323"/>
            <a:ext cx="2987426" cy="24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8600" y="1069182"/>
            <a:ext cx="5684135" cy="459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Contributions to the profession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(TEM/CEM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associations, membership and involvement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Local, regional, state committees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 your thoughts and experiences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88" y="1360432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175059"/>
            <a:ext cx="8242935" cy="4794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E</a:t>
            </a:r>
            <a:r>
              <a:rPr lang="en-US" sz="8000" dirty="0" smtClean="0"/>
              <a:t>ncore Careers</a:t>
            </a:r>
            <a:endParaRPr lang="en-US" sz="8000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7170" name="Picture 2" descr="Image result for women of color profess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38" y="1807008"/>
            <a:ext cx="3390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39" y="1434662"/>
            <a:ext cx="395505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/>
                <a:cs typeface="Arial"/>
              </a:rPr>
              <a:t>Teach: College, </a:t>
            </a:r>
          </a:p>
          <a:p>
            <a:r>
              <a:rPr lang="en-US" sz="3600" dirty="0" smtClean="0">
                <a:latin typeface="Arial"/>
                <a:cs typeface="Arial"/>
              </a:rPr>
              <a:t>high school, EMI,</a:t>
            </a:r>
          </a:p>
          <a:p>
            <a:r>
              <a:rPr lang="en-US" sz="3600" dirty="0" smtClean="0">
                <a:latin typeface="Arial"/>
                <a:cs typeface="Arial"/>
              </a:rPr>
              <a:t>regionally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/>
                <a:cs typeface="Arial"/>
              </a:rPr>
              <a:t>CERT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/>
                <a:cs typeface="Arial"/>
              </a:rPr>
              <a:t>Peer training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/>
                <a:cs typeface="Arial"/>
              </a:rPr>
              <a:t>Scouts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/>
                <a:cs typeface="Arial"/>
              </a:rPr>
              <a:t>Exercise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/>
                <a:cs typeface="Arial"/>
              </a:rPr>
              <a:t>Consultant</a:t>
            </a:r>
          </a:p>
          <a:p>
            <a:endParaRPr lang="en-US" sz="2400" dirty="0" smtClean="0">
              <a:solidFill>
                <a:srgbClr val="139A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7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91048" y="297209"/>
            <a:ext cx="8242935" cy="4794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#1 Rule About Advice…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1930036"/>
            <a:ext cx="4180952" cy="334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4607" y="1930036"/>
            <a:ext cx="42093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Avoid: Been there, done than, don’t bother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Maybe just one fluid factor is different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Just ahead of your time!</a:t>
            </a:r>
          </a:p>
        </p:txBody>
      </p:sp>
    </p:spTree>
    <p:extLst>
      <p:ext uri="{BB962C8B-B14F-4D97-AF65-F5344CB8AC3E}">
        <p14:creationId xmlns:p14="http://schemas.microsoft.com/office/powerpoint/2010/main" val="10333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91048" y="297209"/>
            <a:ext cx="8242935" cy="4794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Recap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048" y="1558178"/>
            <a:ext cx="82429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100" dirty="0"/>
              <a:t>Continuity of operations includes home agency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100" dirty="0"/>
              <a:t>Knowledge transfer </a:t>
            </a:r>
            <a:r>
              <a:rPr lang="en-US" sz="3100" dirty="0" smtClean="0"/>
              <a:t>- deliberate </a:t>
            </a:r>
            <a:r>
              <a:rPr lang="en-US" sz="3100" dirty="0"/>
              <a:t>and </a:t>
            </a:r>
            <a:r>
              <a:rPr lang="en-US" sz="3100" dirty="0" smtClean="0"/>
              <a:t>continuous</a:t>
            </a:r>
            <a:endParaRPr lang="en-US" sz="3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100" dirty="0"/>
              <a:t>Seek outlets </a:t>
            </a:r>
            <a:r>
              <a:rPr lang="en-US" sz="3100" dirty="0" smtClean="0"/>
              <a:t>for constructive </a:t>
            </a:r>
            <a:r>
              <a:rPr lang="en-US" sz="3100" dirty="0"/>
              <a:t>contribution to the profession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100" dirty="0"/>
              <a:t>Remain mindful of the differing generational perspectives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100" dirty="0"/>
              <a:t>You play a key role in knowledge transfer, regardless of </a:t>
            </a:r>
            <a:r>
              <a:rPr lang="en-US" sz="3100" dirty="0" smtClean="0"/>
              <a:t>tenure and position</a:t>
            </a:r>
            <a:endParaRPr lang="en-US" sz="31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0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" y="144319"/>
            <a:ext cx="4033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cs typeface="Arial"/>
              </a:rPr>
              <a:t>Emergency Administration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cs typeface="Arial"/>
              </a:rPr>
              <a:t>and Planning (BS)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0695" y="82765"/>
            <a:ext cx="4263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Emergency Management </a:t>
            </a:r>
            <a:r>
              <a:rPr lang="en-US" sz="2800" dirty="0" smtClean="0">
                <a:solidFill>
                  <a:schemeClr val="bg1"/>
                </a:solidFill>
              </a:rPr>
              <a:t>and Disaster </a:t>
            </a:r>
            <a:r>
              <a:rPr lang="en-US" sz="2800" dirty="0">
                <a:solidFill>
                  <a:schemeClr val="bg1"/>
                </a:solidFill>
              </a:rPr>
              <a:t>Science (MS)</a:t>
            </a:r>
            <a:endParaRPr lang="en-US" sz="36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Image result for university of north texa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55" y="5877259"/>
            <a:ext cx="2056392" cy="98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  <a:endParaRPr lang="en-US" sz="8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Ron Timmons</a:t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Emergency Management and Disaster Science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8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91048" y="297208"/>
            <a:ext cx="8242935" cy="5788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9/11 college students’ recollections</a:t>
            </a:r>
          </a:p>
          <a:p>
            <a:pPr marL="0" indent="0">
              <a:buNone/>
            </a:pPr>
            <a:r>
              <a:rPr lang="en-US" sz="1400" dirty="0"/>
              <a:t>- I was 6 years old and a first grader in Brooklyn NY, seeing teachers and staff crying and praying.</a:t>
            </a:r>
          </a:p>
          <a:p>
            <a:pPr marL="0" indent="0">
              <a:buNone/>
            </a:pPr>
            <a:r>
              <a:rPr lang="en-US" sz="1400" dirty="0"/>
              <a:t>- I was 5 years old. I remember the teachers getting upset but I didn't know why and then my mom picking me up early from school.</a:t>
            </a:r>
          </a:p>
          <a:p>
            <a:pPr marL="0" indent="0">
              <a:buNone/>
            </a:pPr>
            <a:r>
              <a:rPr lang="en-US" sz="1400" dirty="0"/>
              <a:t>- I (lived) in Mexico. I remember one of the teachers drooping to her knees crying. I remember seeing the rest of the kids screaming and yelling.</a:t>
            </a:r>
          </a:p>
          <a:p>
            <a:pPr marL="0" indent="0">
              <a:buNone/>
            </a:pPr>
            <a:r>
              <a:rPr lang="en-US" sz="1400" dirty="0"/>
              <a:t>- I was 3 years old on 9/11 but I can recall the news interrupting my morning run of cartoons on PBS Kids. Frequently asking why they were showing the towers and my mom saying someone did something really bad.</a:t>
            </a:r>
          </a:p>
          <a:p>
            <a:pPr marL="0" indent="0">
              <a:buNone/>
            </a:pPr>
            <a:r>
              <a:rPr lang="en-US" sz="1400" dirty="0"/>
              <a:t>- I can't say much about the 9/11 attacks because I was in the first grade and only truly remember the stress of my parents and my uncle soon being deployed afterwards for his first tour.  </a:t>
            </a:r>
          </a:p>
          <a:p>
            <a:pPr marL="0" indent="0">
              <a:buNone/>
            </a:pPr>
            <a:r>
              <a:rPr lang="en-US" sz="1400" dirty="0"/>
              <a:t>- I was living in Mexico at the time. I remember my mom looked scared and a couple of her friends started crying, I didn’t understand what was going on, all I remember was that I was scared because everyone else looked scared…</a:t>
            </a:r>
          </a:p>
          <a:p>
            <a:pPr marL="0" indent="0">
              <a:buNone/>
            </a:pPr>
            <a:r>
              <a:rPr lang="en-US" sz="1400" dirty="0"/>
              <a:t>- I was in kindergarten and vaguely remember the day.</a:t>
            </a:r>
          </a:p>
          <a:p>
            <a:pPr marL="0" indent="0">
              <a:buNone/>
            </a:pPr>
            <a:r>
              <a:rPr lang="en-US" sz="1400" dirty="0"/>
              <a:t>- I was 5 years old so I don't have the best recollection of what I was doing or going through at that point in my life.</a:t>
            </a:r>
          </a:p>
          <a:p>
            <a:pPr marL="0" indent="0">
              <a:buNone/>
            </a:pPr>
            <a:r>
              <a:rPr lang="en-US" sz="1400" dirty="0"/>
              <a:t>- I don't really remember anything except leaving class early and my mom crying all night while watching the news. I later enlisted in the Marines.</a:t>
            </a:r>
          </a:p>
          <a:p>
            <a:pPr marL="0" indent="0">
              <a:buNone/>
            </a:pPr>
            <a:r>
              <a:rPr lang="en-US" sz="1400" dirty="0"/>
              <a:t>- I was 5 years old and in preschool. I do not have any memories of the events …</a:t>
            </a:r>
          </a:p>
          <a:p>
            <a:pPr marL="0" indent="0">
              <a:buNone/>
            </a:pPr>
            <a:r>
              <a:rPr lang="en-US" sz="1400" dirty="0"/>
              <a:t>- I was in the second grade …the school went on a full lock down </a:t>
            </a:r>
          </a:p>
          <a:p>
            <a:pPr marL="0" indent="0">
              <a:buNone/>
            </a:pPr>
            <a:r>
              <a:rPr lang="en-US" sz="1400" dirty="0"/>
              <a:t>- I was in daycare as I was 4 at the time. I do not remember anything from that day.</a:t>
            </a:r>
          </a:p>
          <a:p>
            <a:pPr marL="0" indent="0">
              <a:buNone/>
            </a:pPr>
            <a:r>
              <a:rPr lang="en-US" sz="1400" dirty="0"/>
              <a:t>- I was 3 or 4 and too young to understand the reasoning behind the attack.</a:t>
            </a:r>
          </a:p>
          <a:p>
            <a:pPr marL="0" indent="0">
              <a:buNone/>
            </a:pPr>
            <a:r>
              <a:rPr lang="en-US" sz="1400" dirty="0"/>
              <a:t>- I do not remember it that well, but I remember that I was little frightened by it.    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048" y="1558178"/>
            <a:ext cx="824293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31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>
            <a:normAutofit/>
          </a:bodyPr>
          <a:lstStyle/>
          <a:p>
            <a:pPr algn="ctr"/>
            <a:endParaRPr lang="en-US" sz="3600" b="1" dirty="0"/>
          </a:p>
          <a:p>
            <a:pPr algn="ctr"/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8872" y="304800"/>
            <a:ext cx="77031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Cultivating Legacy 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The 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“WHY” 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Proud tradition established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Won acceptance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Proven value-3</a:t>
            </a:r>
            <a:r>
              <a:rPr lang="en-US" sz="4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rd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service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Now like a family business- handing off-next generation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8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53073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700" i="1" dirty="0" smtClean="0"/>
              <a:t>All the best in your future endeavors...</a:t>
            </a:r>
          </a:p>
          <a:p>
            <a:pPr marL="0" indent="0" algn="ctr">
              <a:buNone/>
            </a:pPr>
            <a:endParaRPr lang="en-US" sz="4000" i="1" dirty="0" smtClean="0"/>
          </a:p>
          <a:p>
            <a:pPr marL="0" indent="0" algn="ctr">
              <a:buNone/>
            </a:pPr>
            <a:endParaRPr lang="en-US" sz="4000" i="1" dirty="0"/>
          </a:p>
          <a:p>
            <a:endParaRPr lang="en-US" sz="4000" dirty="0" smtClean="0"/>
          </a:p>
          <a:p>
            <a:r>
              <a:rPr lang="en-US" sz="4300" dirty="0" smtClean="0"/>
              <a:t>Colleagues </a:t>
            </a:r>
            <a:r>
              <a:rPr lang="en-US" sz="4300" dirty="0"/>
              <a:t>transitioning to </a:t>
            </a:r>
            <a:r>
              <a:rPr lang="en-US" sz="4300" dirty="0" smtClean="0"/>
              <a:t>retirement</a:t>
            </a:r>
          </a:p>
          <a:p>
            <a:r>
              <a:rPr lang="en-US" sz="4300" dirty="0"/>
              <a:t>Deep institutional </a:t>
            </a:r>
            <a:r>
              <a:rPr lang="en-US" sz="4300" dirty="0" smtClean="0"/>
              <a:t>knowledge</a:t>
            </a:r>
          </a:p>
          <a:p>
            <a:r>
              <a:rPr lang="en-US" sz="4300" dirty="0" smtClean="0"/>
              <a:t>Systematic </a:t>
            </a:r>
            <a:r>
              <a:rPr lang="en-US" sz="4300" dirty="0"/>
              <a:t>and </a:t>
            </a:r>
            <a:r>
              <a:rPr lang="en-US" sz="4300" dirty="0" smtClean="0"/>
              <a:t>gradual transfer best</a:t>
            </a:r>
          </a:p>
          <a:p>
            <a:r>
              <a:rPr lang="en-US" sz="4300" dirty="0" smtClean="0"/>
              <a:t>Once announcement made- everything changes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1026" name="Picture 2" descr="Image result for retirement gath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57" y="1388274"/>
            <a:ext cx="2360750" cy="15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121256"/>
            <a:ext cx="8242935" cy="4794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Focusing </a:t>
            </a:r>
            <a:r>
              <a:rPr lang="en-US" sz="6600" dirty="0" smtClean="0"/>
              <a:t>Events</a:t>
            </a:r>
          </a:p>
        </p:txBody>
      </p:sp>
      <p:pic>
        <p:nvPicPr>
          <p:cNvPr id="2050" name="Picture 2" descr="Image result for hurricane katrina satell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3" y="1387036"/>
            <a:ext cx="3013708" cy="16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ord cloud disaster locations hurricane terror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80" y="3364405"/>
            <a:ext cx="5693431" cy="28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2861" y="2040966"/>
            <a:ext cx="2427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9/11</a:t>
            </a:r>
          </a:p>
          <a:p>
            <a:pPr algn="r"/>
            <a:r>
              <a:rPr lang="en-US" sz="4000" dirty="0" smtClean="0">
                <a:latin typeface="Arial"/>
                <a:cs typeface="Arial"/>
              </a:rPr>
              <a:t>Y2K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854" y="5373042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Columbine</a:t>
            </a:r>
          </a:p>
        </p:txBody>
      </p:sp>
    </p:spTree>
    <p:extLst>
      <p:ext uri="{BB962C8B-B14F-4D97-AF65-F5344CB8AC3E}">
        <p14:creationId xmlns:p14="http://schemas.microsoft.com/office/powerpoint/2010/main" val="778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7975" y="160338"/>
            <a:ext cx="8363059" cy="479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No one will </a:t>
            </a:r>
            <a:r>
              <a:rPr lang="en-US" sz="6000" dirty="0" smtClean="0"/>
              <a:t>forget…</a:t>
            </a:r>
          </a:p>
          <a:p>
            <a:pPr marL="0" indent="0">
              <a:buNone/>
            </a:pPr>
            <a:r>
              <a:rPr lang="en-US" sz="4000" dirty="0" smtClean="0"/>
              <a:t>…where </a:t>
            </a:r>
            <a:r>
              <a:rPr lang="en-US" sz="4000" dirty="0"/>
              <a:t>they were on 9/11</a:t>
            </a:r>
          </a:p>
          <a:p>
            <a:pPr marL="0" indent="0" algn="r">
              <a:buNone/>
            </a:pPr>
            <a:r>
              <a:rPr lang="en-US" sz="4000" dirty="0" smtClean="0"/>
              <a:t>…unless </a:t>
            </a:r>
            <a:r>
              <a:rPr lang="en-US" sz="4000" dirty="0"/>
              <a:t>you were in the playpen</a:t>
            </a:r>
          </a:p>
          <a:p>
            <a:pPr algn="ctr"/>
            <a:endParaRPr lang="en-US" dirty="0" smtClean="0"/>
          </a:p>
        </p:txBody>
      </p:sp>
      <p:sp>
        <p:nvSpPr>
          <p:cNvPr id="3" name="AutoShape 2" descr="Image result for twin towers before 9/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twin towers before 9/11"/>
          <p:cNvSpPr>
            <a:spLocks noChangeAspect="1" noChangeArrowheads="1"/>
          </p:cNvSpPr>
          <p:nvPr/>
        </p:nvSpPr>
        <p:spPr bwMode="auto">
          <a:xfrm>
            <a:off x="307975" y="7937"/>
            <a:ext cx="3092450" cy="30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twin towers before 9/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482181"/>
            <a:ext cx="4526280" cy="2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362" y="3482181"/>
            <a:ext cx="392683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smtClean="0"/>
              <a:t>“I </a:t>
            </a:r>
            <a:r>
              <a:rPr lang="en-US" sz="3400" i="1" dirty="0"/>
              <a:t>was in the first grade and only truly remember the stress of my parents </a:t>
            </a:r>
            <a:r>
              <a:rPr lang="en-US" sz="3400" i="1" dirty="0" smtClean="0"/>
              <a:t>…” </a:t>
            </a:r>
          </a:p>
          <a:p>
            <a:pPr algn="r"/>
            <a:r>
              <a:rPr lang="en-US" sz="3400" i="1" dirty="0" smtClean="0"/>
              <a:t>-</a:t>
            </a:r>
            <a:r>
              <a:rPr lang="en-US" sz="2800" dirty="0" smtClean="0"/>
              <a:t>UNT Student</a:t>
            </a:r>
            <a:endParaRPr lang="en-US" sz="2800" dirty="0" smtClean="0">
              <a:solidFill>
                <a:srgbClr val="139A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1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809625"/>
            <a:ext cx="8242935" cy="4794250"/>
          </a:xfrm>
        </p:spPr>
        <p:txBody>
          <a:bodyPr>
            <a:normAutofit/>
          </a:bodyPr>
          <a:lstStyle/>
          <a:p>
            <a:pPr algn="ctr"/>
            <a:endParaRPr lang="en-US" sz="3600" b="1" dirty="0"/>
          </a:p>
          <a:p>
            <a:pPr algn="ctr"/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1467" y="177634"/>
            <a:ext cx="86429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Next </a:t>
            </a:r>
            <a:r>
              <a:rPr lang="en-US" sz="6600" dirty="0"/>
              <a:t>Generation </a:t>
            </a:r>
            <a:endParaRPr lang="en-US" sz="6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Different </a:t>
            </a:r>
            <a:r>
              <a:rPr lang="en-US" sz="4400" dirty="0"/>
              <a:t>set of life </a:t>
            </a:r>
            <a:r>
              <a:rPr lang="en-US" sz="4400" dirty="0" smtClean="0"/>
              <a:t>experiences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Didn’t live through major disasters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cs typeface="Arial"/>
              </a:rPr>
              <a:t>21</a:t>
            </a:r>
            <a:r>
              <a:rPr lang="en-US" sz="4400" baseline="30000" dirty="0" smtClean="0">
                <a:cs typeface="Arial"/>
              </a:rPr>
              <a:t>st</a:t>
            </a:r>
            <a:r>
              <a:rPr lang="en-US" sz="4400" dirty="0" smtClean="0">
                <a:cs typeface="Arial"/>
              </a:rPr>
              <a:t> century realities</a:t>
            </a:r>
          </a:p>
        </p:txBody>
      </p:sp>
      <p:pic>
        <p:nvPicPr>
          <p:cNvPr id="3074" name="Picture 2" descr="Image result for college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94" y="3510616"/>
            <a:ext cx="4977997" cy="33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99018" y="557377"/>
            <a:ext cx="8529672" cy="284797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0100" dirty="0"/>
              <a:t>Cultivating Legacy </a:t>
            </a:r>
            <a:endParaRPr lang="en-US" sz="10100" dirty="0" smtClean="0"/>
          </a:p>
          <a:p>
            <a:pPr marL="0" indent="0" algn="ctr">
              <a:buNone/>
            </a:pPr>
            <a:r>
              <a:rPr lang="en-US" sz="10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The “HOW” To</a:t>
            </a:r>
          </a:p>
          <a:p>
            <a:pPr marL="0" indent="0" algn="ctr">
              <a:buNone/>
            </a:pP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54197" y="2753874"/>
            <a:ext cx="8419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How will you be remembered?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Facilitate program continuance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Leave your successor a strong base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Be deliberate about continuity</a:t>
            </a:r>
          </a:p>
        </p:txBody>
      </p:sp>
    </p:spTree>
    <p:extLst>
      <p:ext uri="{BB962C8B-B14F-4D97-AF65-F5344CB8AC3E}">
        <p14:creationId xmlns:p14="http://schemas.microsoft.com/office/powerpoint/2010/main" val="983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9" y="131531"/>
            <a:ext cx="8242935" cy="4794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Knowledge </a:t>
            </a:r>
            <a:r>
              <a:rPr lang="en-US" sz="6000" dirty="0" smtClean="0"/>
              <a:t>Transfer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96" y="2031448"/>
            <a:ext cx="2916336" cy="1622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6856" y="1455430"/>
            <a:ext cx="5027721" cy="439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mid-career,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time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 fast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life happens…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issues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politics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sudden career changes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trigger abrupt transition</a:t>
            </a:r>
          </a:p>
        </p:txBody>
      </p:sp>
    </p:spTree>
    <p:extLst>
      <p:ext uri="{BB962C8B-B14F-4D97-AF65-F5344CB8AC3E}">
        <p14:creationId xmlns:p14="http://schemas.microsoft.com/office/powerpoint/2010/main" val="2559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2438" y="182902"/>
            <a:ext cx="8242935" cy="4794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Emergency Management </a:t>
            </a:r>
            <a:r>
              <a:rPr lang="en-US" sz="4400" dirty="0" smtClean="0"/>
              <a:t>Program </a:t>
            </a:r>
            <a:endParaRPr lang="en-US" sz="4400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122" name="Picture 2" descr="UICE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67" y="1719397"/>
            <a:ext cx="2129899" cy="29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0644" y="1151311"/>
            <a:ext cx="6181397" cy="499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strong documentation, especially plans.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development- take extra time to involve, </a:t>
            </a:r>
            <a:r>
              <a:rPr lang="en-US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delegate, engage. </a:t>
            </a:r>
            <a:endParaRPr lang="en-US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Courage and confidence to share spotlight.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</a:t>
            </a:r>
            <a:r>
              <a:rPr lang="en-US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internships and shadow 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opportunities: meetings, committees, </a:t>
            </a:r>
            <a:r>
              <a:rPr lang="en-US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budgeting.</a:t>
            </a:r>
            <a:endParaRPr lang="en-US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1566</TotalTime>
  <Words>1194</Words>
  <Application>Microsoft Office PowerPoint</Application>
  <PresentationFormat>Letter Paper (8.5x11 in)</PresentationFormat>
  <Paragraphs>132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Timmons, Ronald</cp:lastModifiedBy>
  <cp:revision>124</cp:revision>
  <cp:lastPrinted>2016-06-30T15:44:07Z</cp:lastPrinted>
  <dcterms:created xsi:type="dcterms:W3CDTF">2010-11-22T21:44:58Z</dcterms:created>
  <dcterms:modified xsi:type="dcterms:W3CDTF">2019-02-18T02:30:15Z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